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8" r:id="rId4"/>
    <p:sldId id="263" r:id="rId5"/>
    <p:sldId id="290" r:id="rId6"/>
    <p:sldId id="295" r:id="rId7"/>
    <p:sldId id="296" r:id="rId8"/>
    <p:sldId id="297" r:id="rId9"/>
    <p:sldId id="292" r:id="rId10"/>
    <p:sldId id="265" r:id="rId11"/>
    <p:sldId id="267" r:id="rId12"/>
    <p:sldId id="284" r:id="rId13"/>
    <p:sldId id="268" r:id="rId14"/>
    <p:sldId id="269" r:id="rId15"/>
    <p:sldId id="270" r:id="rId16"/>
    <p:sldId id="272" r:id="rId17"/>
    <p:sldId id="313" r:id="rId18"/>
    <p:sldId id="312" r:id="rId19"/>
    <p:sldId id="291" r:id="rId20"/>
    <p:sldId id="293" r:id="rId21"/>
    <p:sldId id="276" r:id="rId22"/>
    <p:sldId id="2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EE3"/>
    <a:srgbClr val="CDEBC0"/>
    <a:srgbClr val="683E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84"/>
    <p:restoredTop sz="94343" autoAdjust="0"/>
  </p:normalViewPr>
  <p:slideViewPr>
    <p:cSldViewPr snapToGrid="0" snapToObjects="1">
      <p:cViewPr varScale="1">
        <p:scale>
          <a:sx n="79" d="100"/>
          <a:sy n="79" d="100"/>
        </p:scale>
        <p:origin x="773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46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D7C3-297C-45FC-86A8-997438C042AA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5F05B-C2C3-430B-A6B2-48CDE9A287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68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D691D-DDA5-4532-83E3-F742D7D8B79F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C0740-E910-4A36-B9DF-4CD28EA47E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46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525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emf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3.pn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hdphoto" Target="../media/hdphoto2.wdp"/><Relationship Id="rId7" Type="http://schemas.openxmlformats.org/officeDocument/2006/relationships/image" Target="../media/image48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0.png"/><Relationship Id="rId4" Type="http://schemas.openxmlformats.org/officeDocument/2006/relationships/image" Target="../media/image45.jp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emf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emf"/><Relationship Id="rId5" Type="http://schemas.openxmlformats.org/officeDocument/2006/relationships/image" Target="../media/image54.png"/><Relationship Id="rId4" Type="http://schemas.openxmlformats.org/officeDocument/2006/relationships/image" Target="../media/image5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67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E7EFA88-7711-134F-9688-30F0CABB5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" t="20777" r="20329"/>
          <a:stretch/>
        </p:blipFill>
        <p:spPr>
          <a:xfrm>
            <a:off x="2854033" y="0"/>
            <a:ext cx="9337967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359373-0CCF-BC45-86D7-E2D30B135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154490">
            <a:off x="-2350768" y="-3597816"/>
            <a:ext cx="8732654" cy="123719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48063B-7D8C-374A-9209-09FD828A6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47" y="5375402"/>
            <a:ext cx="3823854" cy="10022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0F6B29-9773-324B-ADD8-8A69EDF61F54}"/>
              </a:ext>
            </a:extLst>
          </p:cNvPr>
          <p:cNvSpPr txBox="1"/>
          <p:nvPr/>
        </p:nvSpPr>
        <p:spPr>
          <a:xfrm>
            <a:off x="443346" y="4181392"/>
            <a:ext cx="4710545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 Story</a:t>
            </a:r>
          </a:p>
          <a:p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Engagement Team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56071D-7BEA-E84E-87C9-15B38CFD56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472852">
            <a:off x="8301611" y="-3098455"/>
            <a:ext cx="7780778" cy="52156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EA58AA-5A01-494C-B38B-4D7049485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274959">
            <a:off x="6732641" y="5294622"/>
            <a:ext cx="9067800" cy="51562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A577D8E-EF02-6A4F-9F1F-24D8AA16BBDA}"/>
              </a:ext>
            </a:extLst>
          </p:cNvPr>
          <p:cNvSpPr txBox="1"/>
          <p:nvPr/>
        </p:nvSpPr>
        <p:spPr>
          <a:xfrm>
            <a:off x="325304" y="289038"/>
            <a:ext cx="9788514" cy="3295390"/>
          </a:xfrm>
          <a:prstGeom prst="rect">
            <a:avLst/>
          </a:prstGeom>
          <a:noFill/>
        </p:spPr>
        <p:txBody>
          <a:bodyPr wrap="square" lIns="90000" tIns="46800" rIns="90000" bIns="46800" rtlCol="0">
            <a:spAutoFit/>
          </a:bodyPr>
          <a:lstStyle/>
          <a:p>
            <a:r>
              <a:rPr lang="en-US" sz="52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WARRINGTON</a:t>
            </a:r>
            <a:br>
              <a:rPr lang="en-US" sz="52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en-US" sz="52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&amp; VALE ROYAL</a:t>
            </a:r>
          </a:p>
          <a:p>
            <a:r>
              <a:rPr lang="en-US" sz="52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COLLEGE</a:t>
            </a:r>
          </a:p>
          <a:p>
            <a:endParaRPr lang="en-US" sz="5200" b="1" dirty="0">
              <a:solidFill>
                <a:schemeClr val="accent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95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D36D11-9F58-9043-87A0-C44002CB09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3" r="10422" b="2420"/>
          <a:stretch/>
        </p:blipFill>
        <p:spPr>
          <a:xfrm rot="16200000">
            <a:off x="6544284" y="608699"/>
            <a:ext cx="6857999" cy="56405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4037">
            <a:off x="3932631" y="-2886708"/>
            <a:ext cx="5101727" cy="1115292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850FF94-EEB9-934E-A8A9-D6824B49B0D7}"/>
              </a:ext>
            </a:extLst>
          </p:cNvPr>
          <p:cNvSpPr txBox="1">
            <a:spLocks/>
          </p:cNvSpPr>
          <p:nvPr/>
        </p:nvSpPr>
        <p:spPr>
          <a:xfrm>
            <a:off x="589357" y="273718"/>
            <a:ext cx="9144000" cy="10249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accent3"/>
                </a:solidFill>
                <a:latin typeface="Arial Black" panose="020B0A04020102020204" pitchFamily="34" charset="0"/>
              </a:rPr>
              <a:t>APPRENTICESHIPS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C46AE5-6587-5B4E-877E-BF0D18940B15}"/>
              </a:ext>
            </a:extLst>
          </p:cNvPr>
          <p:cNvSpPr/>
          <p:nvPr/>
        </p:nvSpPr>
        <p:spPr>
          <a:xfrm>
            <a:off x="361287" y="1439517"/>
            <a:ext cx="8011664" cy="2961909"/>
          </a:xfrm>
          <a:prstGeom prst="rect">
            <a:avLst/>
          </a:prstGeom>
        </p:spPr>
        <p:txBody>
          <a:bodyPr wrap="square" lIns="90000" numCol="2">
            <a:noAutofit/>
          </a:bodyPr>
          <a:lstStyle/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Accountancy 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Bricklaying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Business Administration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Carpentry &amp; Joinery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Customer Services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Electrical Installation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Human Resources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Infrastructure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Laboratory Technician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Motor Vehicle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Plumbing</a:t>
            </a:r>
          </a:p>
          <a:p>
            <a:pPr>
              <a:lnSpc>
                <a:spcPts val="2460"/>
              </a:lnSpc>
              <a:spcAft>
                <a:spcPts val="4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Team Leading/Supervisory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2E1D74-38CE-074B-A458-C939316A1060}"/>
              </a:ext>
            </a:extLst>
          </p:cNvPr>
          <p:cNvGrpSpPr/>
          <p:nvPr/>
        </p:nvGrpSpPr>
        <p:grpSpPr>
          <a:xfrm>
            <a:off x="431742" y="4494956"/>
            <a:ext cx="7080105" cy="1890439"/>
            <a:chOff x="229013" y="4410632"/>
            <a:chExt cx="7000777" cy="1549101"/>
          </a:xfrm>
        </p:grpSpPr>
        <p:sp>
          <p:nvSpPr>
            <p:cNvPr id="7" name="Snip Single Corner of Rectangle 2">
              <a:extLst>
                <a:ext uri="{FF2B5EF4-FFF2-40B4-BE49-F238E27FC236}">
                  <a16:creationId xmlns:a16="http://schemas.microsoft.com/office/drawing/2014/main" id="{D50BA6EC-1744-5749-A172-5A2465B1991A}"/>
                </a:ext>
              </a:extLst>
            </p:cNvPr>
            <p:cNvSpPr/>
            <p:nvPr/>
          </p:nvSpPr>
          <p:spPr>
            <a:xfrm flipV="1">
              <a:off x="229013" y="4410632"/>
              <a:ext cx="6772848" cy="1549101"/>
            </a:xfrm>
            <a:prstGeom prst="snip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17A374-7386-4244-8784-BF3DFA7A6C80}"/>
                </a:ext>
              </a:extLst>
            </p:cNvPr>
            <p:cNvSpPr/>
            <p:nvPr/>
          </p:nvSpPr>
          <p:spPr>
            <a:xfrm>
              <a:off x="2204177" y="4511791"/>
              <a:ext cx="5025613" cy="319498"/>
            </a:xfrm>
            <a:prstGeom prst="rect">
              <a:avLst/>
            </a:prstGeom>
          </p:spPr>
          <p:txBody>
            <a:bodyPr wrap="square" lIns="90000" numCol="1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It’s a match! Did you know that we have our very own apprenticeship matching service?</a:t>
              </a:r>
            </a:p>
            <a:p>
              <a:r>
                <a:rPr lang="en-GB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apprenticeships@wvr.ac.uk</a:t>
              </a:r>
              <a:endPara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78862">
            <a:off x="8741851" y="-2877230"/>
            <a:ext cx="6797629" cy="45541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5F36CB-9CFA-E646-86A7-BADAADC813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611" y="4754807"/>
            <a:ext cx="1334665" cy="133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9D6EF9-DF64-D940-A59A-A2E99891A0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"/>
          <a:stretch/>
        </p:blipFill>
        <p:spPr>
          <a:xfrm>
            <a:off x="6914902" y="0"/>
            <a:ext cx="5678803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3167">
            <a:off x="2677340" y="-3303407"/>
            <a:ext cx="5706351" cy="1146757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7CCE8D5-28C0-6040-8861-27EC9FC0D3B7}"/>
              </a:ext>
            </a:extLst>
          </p:cNvPr>
          <p:cNvSpPr txBox="1">
            <a:spLocks/>
          </p:cNvSpPr>
          <p:nvPr/>
        </p:nvSpPr>
        <p:spPr>
          <a:xfrm>
            <a:off x="-749265" y="304239"/>
            <a:ext cx="9144000" cy="10249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AIM HIGH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9B45BA-8110-5541-8769-05897E715180}"/>
              </a:ext>
            </a:extLst>
          </p:cNvPr>
          <p:cNvSpPr txBox="1">
            <a:spLocks/>
          </p:cNvSpPr>
          <p:nvPr/>
        </p:nvSpPr>
        <p:spPr>
          <a:xfrm>
            <a:off x="827332" y="1366232"/>
            <a:ext cx="6232265" cy="6113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latin typeface="Arial Black" panose="020B0A04020102020204" pitchFamily="34" charset="0"/>
              </a:rPr>
              <a:t>ENTRY REQUIREMENTS</a:t>
            </a:r>
            <a:endParaRPr lang="en-GB" sz="3600" b="1" dirty="0">
              <a:solidFill>
                <a:srgbClr val="F2672C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1" name="Table 5">
            <a:extLst>
              <a:ext uri="{FF2B5EF4-FFF2-40B4-BE49-F238E27FC236}">
                <a16:creationId xmlns:a16="http://schemas.microsoft.com/office/drawing/2014/main" id="{568022EC-A71F-EE45-933D-EE3A0DFA1E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050178"/>
              </p:ext>
            </p:extLst>
          </p:nvPr>
        </p:nvGraphicFramePr>
        <p:xfrm>
          <a:off x="485600" y="3166258"/>
          <a:ext cx="6429302" cy="3422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9302">
                  <a:extLst>
                    <a:ext uri="{9D8B030D-6E8A-4147-A177-3AD203B41FA5}">
                      <a16:colId xmlns:a16="http://schemas.microsoft.com/office/drawing/2014/main" val="913161602"/>
                    </a:ext>
                  </a:extLst>
                </a:gridCol>
                <a:gridCol w="5030000">
                  <a:extLst>
                    <a:ext uri="{9D8B030D-6E8A-4147-A177-3AD203B41FA5}">
                      <a16:colId xmlns:a16="http://schemas.microsoft.com/office/drawing/2014/main" val="1697516702"/>
                    </a:ext>
                  </a:extLst>
                </a:gridCol>
              </a:tblGrid>
              <a:tr h="781955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ENTRY LEVEL</a:t>
                      </a:r>
                      <a:endParaRPr lang="en-US" sz="20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T="64800" marB="648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GB" sz="13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minimum grades required. </a:t>
                      </a: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GB" sz="13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Everyday skills in reading and writing, basic literacy and numeracy skills and a willingness to learn.</a:t>
                      </a:r>
                    </a:p>
                  </a:txBody>
                  <a:tcPr marT="64800" marB="648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47017"/>
                  </a:ext>
                </a:extLst>
              </a:tr>
              <a:tr h="4457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1</a:t>
                      </a:r>
                      <a:endParaRPr lang="en-US" sz="20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T="64800" marB="648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Minimum of 4 GCSEs at grade 2 or above.</a:t>
                      </a:r>
                    </a:p>
                  </a:txBody>
                  <a:tcPr marT="64800" marB="6480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5342064"/>
                  </a:ext>
                </a:extLst>
              </a:tr>
              <a:tr h="10063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2</a:t>
                      </a:r>
                      <a:endParaRPr lang="en-US" sz="20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T="64800" marB="648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Minimum of 4 GCSEs at grade 3 or above, including </a:t>
                      </a:r>
                      <a:r>
                        <a:rPr lang="en-US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maths</a:t>
                      </a:r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and/or English, or successful completion of a level 1 course. </a:t>
                      </a: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you have a GCSE grade 3 or lower in English and/or </a:t>
                      </a:r>
                      <a:r>
                        <a:rPr lang="en-US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maths</a:t>
                      </a:r>
                      <a:r>
                        <a:rPr 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you will have to </a:t>
                      </a:r>
                      <a:r>
                        <a:rPr lang="en-US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resit</a:t>
                      </a:r>
                      <a:r>
                        <a:rPr 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alongside your course.</a:t>
                      </a:r>
                    </a:p>
                  </a:txBody>
                  <a:tcPr marT="64800" marB="648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5219626"/>
                  </a:ext>
                </a:extLst>
              </a:tr>
              <a:tr h="11885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3</a:t>
                      </a:r>
                      <a:endParaRPr lang="en-US" sz="20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T="64800" marB="648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Minimum of 5 GCSEs at grade 4 or above, including </a:t>
                      </a:r>
                      <a:r>
                        <a:rPr lang="en-US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maths</a:t>
                      </a:r>
                      <a:r>
                        <a:rPr lang="en-US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and/or English, or successful completion of a level 2 course. </a:t>
                      </a: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you have a GCSE grade 3 or lower in English and/or </a:t>
                      </a:r>
                      <a:r>
                        <a:rPr lang="en-US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maths</a:t>
                      </a:r>
                      <a:r>
                        <a:rPr 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you will have to </a:t>
                      </a:r>
                      <a:r>
                        <a:rPr lang="en-US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resit</a:t>
                      </a:r>
                      <a:r>
                        <a:rPr 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alongside your course.</a:t>
                      </a:r>
                    </a:p>
                  </a:txBody>
                  <a:tcPr marT="64800" marB="648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64670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4B52B17-0A02-469C-90D9-91406970C208}"/>
              </a:ext>
            </a:extLst>
          </p:cNvPr>
          <p:cNvSpPr txBox="1"/>
          <p:nvPr/>
        </p:nvSpPr>
        <p:spPr>
          <a:xfrm>
            <a:off x="247427" y="1944682"/>
            <a:ext cx="726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Providing learning opportunities for all students, all levels.  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have a course to suit everyone!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077064">
            <a:off x="9062373" y="4880554"/>
            <a:ext cx="5243014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8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39" y="0"/>
            <a:ext cx="1151225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-1823159"/>
            <a:ext cx="9240552" cy="105043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92134"/>
            <a:ext cx="637052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YOU CAN RESIT </a:t>
            </a:r>
          </a:p>
          <a:p>
            <a:pPr algn="ctr"/>
            <a:r>
              <a:rPr lang="en-US" sz="4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YOUR ENGLISH &amp; </a:t>
            </a:r>
          </a:p>
          <a:p>
            <a:pPr algn="ctr"/>
            <a:r>
              <a:rPr lang="en-US" sz="4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MATHS WITH US!</a:t>
            </a:r>
            <a:endParaRPr lang="en-GB" sz="4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39464">
            <a:off x="9652820" y="4618156"/>
            <a:ext cx="6912228" cy="39299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5760" y="3203535"/>
            <a:ext cx="63470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encourage you to try and strive for </a:t>
            </a:r>
            <a:r>
              <a:rPr lang="en-GB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grade 4s and above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your English and maths GCSEs.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However if you don’t manage to achieve 4s in your English/maths we can help you achieve it at college with the help of our specialist tutors.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Your timetable will include weekly sessions to study for your GCSE English/maths</a:t>
            </a:r>
            <a:r>
              <a:rPr lang="en-GB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alongside your main course.</a:t>
            </a:r>
          </a:p>
        </p:txBody>
      </p:sp>
    </p:spTree>
    <p:extLst>
      <p:ext uri="{BB962C8B-B14F-4D97-AF65-F5344CB8AC3E}">
        <p14:creationId xmlns:p14="http://schemas.microsoft.com/office/powerpoint/2010/main" val="327558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6"/>
          <a:stretch/>
        </p:blipFill>
        <p:spPr>
          <a:xfrm>
            <a:off x="6260950" y="-141917"/>
            <a:ext cx="742520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37" y="-1823159"/>
            <a:ext cx="6224555" cy="105043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550F15-7984-6942-A09A-A1B7993CD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3226">
            <a:off x="7116423" y="-3456263"/>
            <a:ext cx="7753098" cy="45632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4403" y="263368"/>
            <a:ext cx="64427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accent6"/>
                </a:solidFill>
                <a:latin typeface="Arial Black" panose="020B0A04020102020204" pitchFamily="34" charset="0"/>
              </a:rPr>
              <a:t>WHY CHOOSE US?</a:t>
            </a:r>
            <a:endParaRPr lang="en-GB" sz="4800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C46AE5-6587-5B4E-877E-BF0D18940B15}"/>
              </a:ext>
            </a:extLst>
          </p:cNvPr>
          <p:cNvSpPr/>
          <p:nvPr/>
        </p:nvSpPr>
        <p:spPr>
          <a:xfrm>
            <a:off x="184403" y="1711295"/>
            <a:ext cx="684436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Good’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rating in our latest </a:t>
            </a:r>
            <a:r>
              <a:rPr lang="en-GB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Ofsted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inspection </a:t>
            </a:r>
            <a:b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(October 2019)</a:t>
            </a:r>
          </a:p>
          <a:p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Outstanding results!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Almost a third of our Level 3 students achieved </a:t>
            </a:r>
            <a:r>
              <a:rPr lang="en-GB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Triple Distinction Star-</a:t>
            </a:r>
            <a:r>
              <a:rPr lang="en-GB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to 3 A* grades at A Level.</a:t>
            </a:r>
          </a:p>
          <a:p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 number of Level 3 students progressing to their </a:t>
            </a:r>
            <a:r>
              <a:rPr lang="en-GB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choice university.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Thousands of students choose us each year, due to our strong and varied links with employers.  </a:t>
            </a: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GB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8%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students are happy on their course, and </a:t>
            </a:r>
            <a:r>
              <a:rPr lang="en-GB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 their tutors know their subjects well.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958" y="1177493"/>
            <a:ext cx="1577559" cy="111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DCF43479-6786-1544-AD34-6ADB9A0B17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4" t="31426" r="12604" b="16678"/>
          <a:stretch/>
        </p:blipFill>
        <p:spPr>
          <a:xfrm>
            <a:off x="800" y="-1"/>
            <a:ext cx="4058667" cy="37534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AB2E4B-AD90-294A-A25B-1A45982ECD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8" t="12938" r="35399" b="-3028"/>
          <a:stretch/>
        </p:blipFill>
        <p:spPr>
          <a:xfrm>
            <a:off x="4060267" y="1090"/>
            <a:ext cx="4065066" cy="37534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B45BCE-E661-EB4A-AB44-B73D379AC8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4" t="25384" r="29567" b="-3633"/>
          <a:stretch/>
        </p:blipFill>
        <p:spPr>
          <a:xfrm>
            <a:off x="8126133" y="2180"/>
            <a:ext cx="4065066" cy="41662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607225">
            <a:off x="2897058" y="-2986633"/>
            <a:ext cx="6224555" cy="1532546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909D59F-5205-FA49-B1AE-5976D0A641C6}"/>
              </a:ext>
            </a:extLst>
          </p:cNvPr>
          <p:cNvGrpSpPr/>
          <p:nvPr/>
        </p:nvGrpSpPr>
        <p:grpSpPr>
          <a:xfrm>
            <a:off x="376887" y="4143822"/>
            <a:ext cx="5317580" cy="1402358"/>
            <a:chOff x="582651" y="4446327"/>
            <a:chExt cx="5317580" cy="1402358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8F7439D8-57F6-9B45-AD0E-F60B5D038455}"/>
                </a:ext>
              </a:extLst>
            </p:cNvPr>
            <p:cNvSpPr txBox="1">
              <a:spLocks/>
            </p:cNvSpPr>
            <p:nvPr/>
          </p:nvSpPr>
          <p:spPr>
            <a:xfrm>
              <a:off x="860231" y="4446327"/>
              <a:ext cx="5040000" cy="54000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3200" b="1" dirty="0">
                  <a:solidFill>
                    <a:schemeClr val="accent2"/>
                  </a:solidFill>
                  <a:latin typeface="Arial Black" panose="020B0A04020102020204" pitchFamily="34" charset="0"/>
                </a:rPr>
                <a:t>WORK PLACEMENT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1B45979-148F-6A4B-9B7D-687873D262D1}"/>
                </a:ext>
              </a:extLst>
            </p:cNvPr>
            <p:cNvSpPr/>
            <p:nvPr/>
          </p:nvSpPr>
          <p:spPr>
            <a:xfrm>
              <a:off x="582651" y="4925355"/>
              <a:ext cx="515843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You’ll be given the opportunity to work alongside high-profile employers, gaining valuable </a:t>
              </a:r>
              <a:r>
                <a:rPr lang="en-GB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hands on experience.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F3770756-DA46-6B4B-A841-F831AA689CB3}"/>
              </a:ext>
            </a:extLst>
          </p:cNvPr>
          <p:cNvSpPr txBox="1">
            <a:spLocks/>
          </p:cNvSpPr>
          <p:nvPr/>
        </p:nvSpPr>
        <p:spPr>
          <a:xfrm>
            <a:off x="7014564" y="4168476"/>
            <a:ext cx="5040000" cy="54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 b="1" dirty="0">
                <a:solidFill>
                  <a:schemeClr val="accent2"/>
                </a:solidFill>
                <a:latin typeface="Arial Black" panose="020B0A04020102020204" pitchFamily="34" charset="0"/>
              </a:rPr>
              <a:t>EMPLOYER LINKS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1D674F-D058-9C41-817E-4C20BA87BB40}"/>
              </a:ext>
            </a:extLst>
          </p:cNvPr>
          <p:cNvSpPr/>
          <p:nvPr/>
        </p:nvSpPr>
        <p:spPr>
          <a:xfrm>
            <a:off x="6515754" y="4649130"/>
            <a:ext cx="5363419" cy="923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benefit from working with some </a:t>
            </a:r>
            <a:r>
              <a:rPr lang="en-GB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high-profile employers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including the NHS, Redrow Homes, Cheshire Police and Warrington Wolves.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25167" y="5493950"/>
            <a:ext cx="6096528" cy="40846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953908">
            <a:off x="8969128" y="5371785"/>
            <a:ext cx="6096528" cy="40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66FAD3-D8D5-884A-865C-AA5F24DEF7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" t="73" r="1023" b="25383"/>
          <a:stretch/>
        </p:blipFill>
        <p:spPr>
          <a:xfrm>
            <a:off x="5871411" y="3430687"/>
            <a:ext cx="6320588" cy="34273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913135">
            <a:off x="3200442" y="1856197"/>
            <a:ext cx="3958621" cy="69943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B2918E-8A2C-7248-BE73-AD67736454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6" t="3585" r="6687" b="17975"/>
          <a:stretch/>
        </p:blipFill>
        <p:spPr>
          <a:xfrm>
            <a:off x="0" y="-199097"/>
            <a:ext cx="6212322" cy="36280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33070"/>
          <a:stretch/>
        </p:blipFill>
        <p:spPr>
          <a:xfrm rot="10800000">
            <a:off x="5073084" y="-1250685"/>
            <a:ext cx="3958621" cy="46813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DBB5076-A088-0F40-A369-72C04C0C8110}"/>
              </a:ext>
            </a:extLst>
          </p:cNvPr>
          <p:cNvSpPr txBox="1">
            <a:spLocks/>
          </p:cNvSpPr>
          <p:nvPr/>
        </p:nvSpPr>
        <p:spPr>
          <a:xfrm>
            <a:off x="6754648" y="1196954"/>
            <a:ext cx="4974038" cy="54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accent3"/>
                </a:solidFill>
                <a:latin typeface="Arial Black" panose="020B0A04020102020204" pitchFamily="34" charset="0"/>
              </a:rPr>
              <a:t>INDUSTRY </a:t>
            </a:r>
            <a:br>
              <a:rPr lang="en-GB" sz="3200" b="1" dirty="0"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en-GB" sz="3200" b="1" dirty="0">
                <a:solidFill>
                  <a:schemeClr val="accent3"/>
                </a:solidFill>
                <a:latin typeface="Arial Black" panose="020B0A04020102020204" pitchFamily="34" charset="0"/>
              </a:rPr>
              <a:t>EXPERIENCED TUTORS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8867C9-8F53-794E-8731-277F3BC4B152}"/>
              </a:ext>
            </a:extLst>
          </p:cNvPr>
          <p:cNvSpPr/>
          <p:nvPr/>
        </p:nvSpPr>
        <p:spPr>
          <a:xfrm>
            <a:off x="6483485" y="1728790"/>
            <a:ext cx="55163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en-GB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experienced tutors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industry experts and are passionate about their subject, bringing a wealth of </a:t>
            </a:r>
            <a:r>
              <a:rPr lang="en-GB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skills and knowledge</a:t>
            </a:r>
            <a:r>
              <a:rPr lang="en-GB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their teaching. Art tutor Hazel is a practising artist in her spare time!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46BB479-A403-9E46-993B-3329BF64A4A8}"/>
              </a:ext>
            </a:extLst>
          </p:cNvPr>
          <p:cNvSpPr txBox="1">
            <a:spLocks/>
          </p:cNvSpPr>
          <p:nvPr/>
        </p:nvSpPr>
        <p:spPr>
          <a:xfrm>
            <a:off x="560187" y="4459090"/>
            <a:ext cx="4878307" cy="54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accent3"/>
                </a:solidFill>
                <a:latin typeface="Arial Black" panose="020B0A04020102020204" pitchFamily="34" charset="0"/>
              </a:rPr>
              <a:t>ONE-TO-ONE </a:t>
            </a:r>
            <a:br>
              <a:rPr lang="en-GB" sz="3200" b="1" dirty="0">
                <a:solidFill>
                  <a:schemeClr val="accent3"/>
                </a:solidFill>
                <a:latin typeface="Arial Black" panose="020B0A04020102020204" pitchFamily="34" charset="0"/>
              </a:rPr>
            </a:br>
            <a:r>
              <a:rPr lang="en-GB" sz="3200" b="1" dirty="0">
                <a:solidFill>
                  <a:schemeClr val="accent3"/>
                </a:solidFill>
                <a:latin typeface="Arial Black" panose="020B0A04020102020204" pitchFamily="34" charset="0"/>
              </a:rPr>
              <a:t>SUPPORT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422BBC-95F9-CA4F-8CE8-81B51F66321F}"/>
              </a:ext>
            </a:extLst>
          </p:cNvPr>
          <p:cNvSpPr/>
          <p:nvPr/>
        </p:nvSpPr>
        <p:spPr>
          <a:xfrm>
            <a:off x="282788" y="5113784"/>
            <a:ext cx="54331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students comes first. You will be allocated a </a:t>
            </a:r>
            <a:r>
              <a:rPr lang="en-GB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 Coach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1:1 support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who will support you during your time at college.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871323">
            <a:off x="-3491771" y="-2120378"/>
            <a:ext cx="6279424" cy="35725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871323">
            <a:off x="9779452" y="4345812"/>
            <a:ext cx="6279424" cy="35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64" t="12108"/>
          <a:stretch/>
        </p:blipFill>
        <p:spPr>
          <a:xfrm>
            <a:off x="5948398" y="13063"/>
            <a:ext cx="2367351" cy="17444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40" y="0"/>
            <a:ext cx="4489267" cy="33295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55"/>
          <a:stretch/>
        </p:blipFill>
        <p:spPr>
          <a:xfrm>
            <a:off x="5948399" y="3329540"/>
            <a:ext cx="4135685" cy="35284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084" y="3329540"/>
            <a:ext cx="2407421" cy="35284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r="9351"/>
          <a:stretch/>
        </p:blipFill>
        <p:spPr>
          <a:xfrm>
            <a:off x="5948398" y="1744415"/>
            <a:ext cx="2053841" cy="15851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/>
          <a:srcRect r="27163"/>
          <a:stretch/>
        </p:blipFill>
        <p:spPr>
          <a:xfrm rot="10518151">
            <a:off x="4443579" y="4772173"/>
            <a:ext cx="4866806" cy="53588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98690">
            <a:off x="1215188" y="-2225996"/>
            <a:ext cx="6956139" cy="1092497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1257" y="1770541"/>
            <a:ext cx="6096000" cy="42165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not all work and no play!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There’s always an event or trip you can get involved with!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Enrichment</a:t>
            </a:r>
          </a:p>
          <a:p>
            <a:pPr>
              <a:buSzPct val="150000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Trips &amp; Travel</a:t>
            </a:r>
          </a:p>
          <a:p>
            <a:pPr>
              <a:buSzPct val="150000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Student Council</a:t>
            </a:r>
          </a:p>
          <a:p>
            <a:pPr>
              <a:buSzPct val="150000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Sports &amp; Recreation</a:t>
            </a:r>
          </a:p>
          <a:p>
            <a:pPr>
              <a:buSzPct val="150000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Themed Events</a:t>
            </a:r>
          </a:p>
          <a:p>
            <a:pPr>
              <a:buSzPct val="150000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Clubs &amp; Societies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1754945">
            <a:off x="9280907" y="-2540889"/>
            <a:ext cx="5822185" cy="390787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850FF94-EEB9-934E-A8A9-D6824B49B0D7}"/>
              </a:ext>
            </a:extLst>
          </p:cNvPr>
          <p:cNvSpPr txBox="1">
            <a:spLocks/>
          </p:cNvSpPr>
          <p:nvPr/>
        </p:nvSpPr>
        <p:spPr>
          <a:xfrm>
            <a:off x="121257" y="402129"/>
            <a:ext cx="9144000" cy="1112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THE FUN STUFF!</a:t>
            </a:r>
          </a:p>
        </p:txBody>
      </p:sp>
    </p:spTree>
    <p:extLst>
      <p:ext uri="{BB962C8B-B14F-4D97-AF65-F5344CB8AC3E}">
        <p14:creationId xmlns:p14="http://schemas.microsoft.com/office/powerpoint/2010/main" val="305578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ndoor, table, office, room&#10;&#10;Description automatically generated">
            <a:extLst>
              <a:ext uri="{FF2B5EF4-FFF2-40B4-BE49-F238E27FC236}">
                <a16:creationId xmlns:a16="http://schemas.microsoft.com/office/drawing/2014/main" id="{0B7B08F5-97C8-7E4A-BA35-3C3FDF0860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65" t="16523" r="22441" b="-1106"/>
          <a:stretch/>
        </p:blipFill>
        <p:spPr>
          <a:xfrm>
            <a:off x="0" y="0"/>
            <a:ext cx="4073322" cy="3528508"/>
          </a:xfrm>
          <a:prstGeom prst="rect">
            <a:avLst/>
          </a:prstGeom>
        </p:spPr>
      </p:pic>
      <p:pic>
        <p:nvPicPr>
          <p:cNvPr id="10" name="Picture 9" descr="A car parked on the side of a building&#10;&#10;Description automatically generated">
            <a:extLst>
              <a:ext uri="{FF2B5EF4-FFF2-40B4-BE49-F238E27FC236}">
                <a16:creationId xmlns:a16="http://schemas.microsoft.com/office/drawing/2014/main" id="{6BEF9B9B-6E04-B941-BD55-F75C480ABA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17" r="17541"/>
          <a:stretch/>
        </p:blipFill>
        <p:spPr>
          <a:xfrm>
            <a:off x="8125334" y="0"/>
            <a:ext cx="4066665" cy="39265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AB2E4B-AD90-294A-A25B-1A45982ECD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71" t="1016" r="4496" b="-3510"/>
          <a:stretch/>
        </p:blipFill>
        <p:spPr>
          <a:xfrm>
            <a:off x="4066667" y="-1"/>
            <a:ext cx="4058667" cy="37983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179126" y="-4126704"/>
            <a:ext cx="5195132" cy="167467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1B45979-148F-6A4B-9B7D-687873D262D1}"/>
              </a:ext>
            </a:extLst>
          </p:cNvPr>
          <p:cNvSpPr/>
          <p:nvPr/>
        </p:nvSpPr>
        <p:spPr>
          <a:xfrm>
            <a:off x="222313" y="5031584"/>
            <a:ext cx="11750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Warrington campus has a university feel and houses </a:t>
            </a:r>
            <a:r>
              <a:rPr lang="en-GB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standard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facilities, including modern commercial </a:t>
            </a:r>
            <a:r>
              <a:rPr lang="en-GB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hair and beauty salons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state-of-the-art </a:t>
            </a:r>
            <a:r>
              <a:rPr lang="en-GB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and engineering workshops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a brand new sports facility, a fully fitted mechanics garage, an </a:t>
            </a:r>
            <a:r>
              <a:rPr lang="en-GB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award-winning restaurant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an impressive </a:t>
            </a:r>
            <a:r>
              <a:rPr lang="en-GB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 seat theatre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BAEC35-68F4-1F49-82B0-A3DDF4AAD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079" y="3798309"/>
            <a:ext cx="9610166" cy="1024945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chemeClr val="accent2"/>
                </a:solidFill>
                <a:latin typeface="GT Walsheim Pro Black" pitchFamily="2" charset="77"/>
              </a:rPr>
              <a:t>WARRINGTON CAMPUS </a:t>
            </a:r>
            <a:endParaRPr lang="en-US" sz="5400" b="1" dirty="0">
              <a:solidFill>
                <a:schemeClr val="accent2"/>
              </a:solidFill>
              <a:latin typeface="GT Walsheim Pro" panose="000005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48063B-7D8C-374A-9209-09FD828A6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6917" y="3926540"/>
            <a:ext cx="2749736" cy="7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77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11" b="22546"/>
          <a:stretch/>
        </p:blipFill>
        <p:spPr>
          <a:xfrm>
            <a:off x="5406442" y="0"/>
            <a:ext cx="6785558" cy="38582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61"/>
          <a:stretch/>
        </p:blipFill>
        <p:spPr>
          <a:xfrm>
            <a:off x="3715952" y="0"/>
            <a:ext cx="4474459" cy="3784219"/>
          </a:xfrm>
          <a:prstGeom prst="rect">
            <a:avLst/>
          </a:prstGeom>
        </p:spPr>
      </p:pic>
      <p:pic>
        <p:nvPicPr>
          <p:cNvPr id="7" name="Picture 6" descr="A close up of a computer&#10;&#10;Description automatically generated">
            <a:extLst>
              <a:ext uri="{FF2B5EF4-FFF2-40B4-BE49-F238E27FC236}">
                <a16:creationId xmlns:a16="http://schemas.microsoft.com/office/drawing/2014/main" id="{F7B88F55-5056-BF46-8051-C589CD8B8F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96" t="5858" r="8937"/>
          <a:stretch/>
        </p:blipFill>
        <p:spPr>
          <a:xfrm>
            <a:off x="1" y="0"/>
            <a:ext cx="4058666" cy="34289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355616" y="-4337529"/>
            <a:ext cx="5195132" cy="167467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1B45979-148F-6A4B-9B7D-687873D262D1}"/>
              </a:ext>
            </a:extLst>
          </p:cNvPr>
          <p:cNvSpPr/>
          <p:nvPr/>
        </p:nvSpPr>
        <p:spPr>
          <a:xfrm>
            <a:off x="233079" y="5192564"/>
            <a:ext cx="11750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modern Winsford campus has a relaxed, friendly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sixth form atmosphere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is located within walking distance of Winsford town centre. It boasts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purpose-built specialist workshops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a sociable atrium area and a dedicated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Resource Centre.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BAEC35-68F4-1F49-82B0-A3DDF4AAD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079" y="3798309"/>
            <a:ext cx="9610166" cy="1024945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GT Walsheim Pro Black" pitchFamily="2" charset="77"/>
              </a:rPr>
              <a:t>WINSFORD CAMPUS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48063B-7D8C-374A-9209-09FD828A6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9185" y="3950432"/>
            <a:ext cx="2749736" cy="72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29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850FF94-EEB9-934E-A8A9-D6824B49B0D7}"/>
              </a:ext>
            </a:extLst>
          </p:cNvPr>
          <p:cNvSpPr txBox="1">
            <a:spLocks/>
          </p:cNvSpPr>
          <p:nvPr/>
        </p:nvSpPr>
        <p:spPr>
          <a:xfrm>
            <a:off x="1473200" y="310595"/>
            <a:ext cx="9144000" cy="10249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accent6"/>
                </a:solidFill>
                <a:latin typeface="Arial Black" panose="020B0A04020102020204" pitchFamily="34" charset="0"/>
              </a:rPr>
              <a:t>GETTING TO COLLEGE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E85235-09F8-9C47-A57D-6CCA6C87CB94}"/>
              </a:ext>
            </a:extLst>
          </p:cNvPr>
          <p:cNvSpPr/>
          <p:nvPr/>
        </p:nvSpPr>
        <p:spPr>
          <a:xfrm>
            <a:off x="254851" y="1105860"/>
            <a:ext cx="11471239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TRAVELLING TO COLLEGE COULDN’T BE EASIER!</a:t>
            </a:r>
          </a:p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Our Warrington and Winsford campuses are well connected and serviced by excellent transport links.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73FEBB-8016-A248-BA12-6C59A73C79CE}"/>
              </a:ext>
            </a:extLst>
          </p:cNvPr>
          <p:cNvSpPr txBox="1">
            <a:spLocks/>
          </p:cNvSpPr>
          <p:nvPr/>
        </p:nvSpPr>
        <p:spPr>
          <a:xfrm>
            <a:off x="93753" y="2758365"/>
            <a:ext cx="5581096" cy="543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accent6"/>
                </a:solidFill>
                <a:latin typeface="Arial Black" panose="020B0A04020102020204" pitchFamily="34" charset="0"/>
              </a:rPr>
              <a:t>WINSFORD CAMPUS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D3EBF-4F41-43C2-94B0-F1F6883F803F}"/>
              </a:ext>
            </a:extLst>
          </p:cNvPr>
          <p:cNvSpPr txBox="1"/>
          <p:nvPr/>
        </p:nvSpPr>
        <p:spPr>
          <a:xfrm>
            <a:off x="221776" y="5737174"/>
            <a:ext cx="55810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Register at wvr.ac.uk/bus</a:t>
            </a:r>
          </a:p>
          <a:p>
            <a:endParaRPr lang="en-GB" sz="28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475916" y="910103"/>
            <a:ext cx="9674846" cy="9609080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002076C4-FDEA-924E-98CD-0652579A25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75" t="16528" r="19567" b="14453"/>
          <a:stretch/>
        </p:blipFill>
        <p:spPr>
          <a:xfrm>
            <a:off x="8073850" y="3178745"/>
            <a:ext cx="3508907" cy="25323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87DB50-B1D2-3D46-9DC1-2003FE713C99}"/>
              </a:ext>
            </a:extLst>
          </p:cNvPr>
          <p:cNvSpPr txBox="1"/>
          <p:nvPr/>
        </p:nvSpPr>
        <p:spPr>
          <a:xfrm>
            <a:off x="93753" y="6547405"/>
            <a:ext cx="38488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*Arriva bus pass valid during term time only.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FEEECD-9EC6-40DB-88D8-8B607435D3D5}"/>
              </a:ext>
            </a:extLst>
          </p:cNvPr>
          <p:cNvSpPr txBox="1"/>
          <p:nvPr/>
        </p:nvSpPr>
        <p:spPr>
          <a:xfrm>
            <a:off x="549704" y="2737806"/>
            <a:ext cx="60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FREE Arriva bus pass! For all students studying at Winsford campus who live more than 1 mile away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61AC61-85F7-436C-9DFE-1CE7A3087BFC}"/>
              </a:ext>
            </a:extLst>
          </p:cNvPr>
          <p:cNvSpPr/>
          <p:nvPr/>
        </p:nvSpPr>
        <p:spPr>
          <a:xfrm>
            <a:off x="549704" y="3768092"/>
            <a:ext cx="54573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chemeClr val="accent6"/>
                </a:solidFill>
                <a:latin typeface="Arial Black" panose="020B0A04020102020204" pitchFamily="34" charset="0"/>
              </a:rPr>
              <a:t>WARRINGTON CAMPUS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52A063-6F79-417B-8105-CBC56B383B4E}"/>
              </a:ext>
            </a:extLst>
          </p:cNvPr>
          <p:cNvSpPr txBox="1"/>
          <p:nvPr/>
        </p:nvSpPr>
        <p:spPr>
          <a:xfrm>
            <a:off x="539645" y="4200058"/>
            <a:ext cx="60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FREE shuttle bus to Warrington campus via Winsford, Hartford and Northwich </a:t>
            </a:r>
          </a:p>
        </p:txBody>
      </p:sp>
    </p:spTree>
    <p:extLst>
      <p:ext uri="{BB962C8B-B14F-4D97-AF65-F5344CB8AC3E}">
        <p14:creationId xmlns:p14="http://schemas.microsoft.com/office/powerpoint/2010/main" val="136842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527" y="-594"/>
            <a:ext cx="5553937" cy="6858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957" y="-2893032"/>
            <a:ext cx="4875410" cy="109837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3167" y="-1233265"/>
            <a:ext cx="4704413" cy="26748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5516" y="231393"/>
            <a:ext cx="68453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Careers/Course Advice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1740" y="2033040"/>
            <a:ext cx="70224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your </a:t>
            </a:r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strongest school subjects-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play to your strengths!</a:t>
            </a:r>
          </a:p>
          <a:p>
            <a:pPr lvl="0"/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know what you would like to do as a </a:t>
            </a:r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career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choose something that will help you get there!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sure? No problem! Choose something you </a:t>
            </a:r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 doing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It’s important to enjoy your subjects and future career.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</a:t>
            </a:r>
            <a:r>
              <a:rPr lang="en-US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life</a:t>
            </a:r>
            <a:r>
              <a:rPr lang="en-US" sz="2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not to follow your friends, remember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to make your own decisions.</a:t>
            </a:r>
          </a:p>
        </p:txBody>
      </p:sp>
    </p:spTree>
    <p:extLst>
      <p:ext uri="{BB962C8B-B14F-4D97-AF65-F5344CB8AC3E}">
        <p14:creationId xmlns:p14="http://schemas.microsoft.com/office/powerpoint/2010/main" val="146227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92"/>
          <a:stretch/>
        </p:blipFill>
        <p:spPr>
          <a:xfrm>
            <a:off x="-2380175" y="1"/>
            <a:ext cx="9370598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0616"/>
          <a:stretch/>
        </p:blipFill>
        <p:spPr>
          <a:xfrm rot="12296199">
            <a:off x="2021215" y="-2412171"/>
            <a:ext cx="4704212" cy="37067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9611" y="-2896254"/>
            <a:ext cx="7777863" cy="121991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50FF94-EEB9-934E-A8A9-D6824B49B0D7}"/>
              </a:ext>
            </a:extLst>
          </p:cNvPr>
          <p:cNvSpPr txBox="1">
            <a:spLocks/>
          </p:cNvSpPr>
          <p:nvPr/>
        </p:nvSpPr>
        <p:spPr>
          <a:xfrm>
            <a:off x="4410516" y="246049"/>
            <a:ext cx="9144000" cy="10249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solidFill>
                  <a:schemeClr val="accent2"/>
                </a:solidFill>
                <a:latin typeface="Arial Black" panose="020B0A04020102020204" pitchFamily="34" charset="0"/>
              </a:rPr>
              <a:t>FREE </a:t>
            </a:r>
          </a:p>
          <a:p>
            <a:pPr algn="ctr"/>
            <a:r>
              <a:rPr lang="en-US" sz="5400" b="1" dirty="0">
                <a:solidFill>
                  <a:schemeClr val="accent2"/>
                </a:solidFill>
                <a:latin typeface="Arial Black" panose="020B0A04020102020204" pitchFamily="34" charset="0"/>
              </a:rPr>
              <a:t>BREAKFAST!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811906">
            <a:off x="-1882884" y="5399040"/>
            <a:ext cx="6096528" cy="40846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55631" y="2975412"/>
            <a:ext cx="606760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 Black" panose="020B0A04020102020204" pitchFamily="34" charset="0"/>
              </a:rPr>
              <a:t>All our 16-18 year old students</a:t>
            </a:r>
          </a:p>
          <a:p>
            <a:pPr algn="ctr"/>
            <a:r>
              <a:rPr lang="en-GB" sz="2000" dirty="0">
                <a:latin typeface="Arial Black" panose="020B0A04020102020204" pitchFamily="34" charset="0"/>
              </a:rPr>
              <a:t> receive a</a:t>
            </a:r>
            <a:r>
              <a:rPr lang="en-GB" sz="2000" dirty="0">
                <a:solidFill>
                  <a:schemeClr val="accent2"/>
                </a:solidFill>
                <a:latin typeface="Arial Black" panose="020B0A04020102020204" pitchFamily="34" charset="0"/>
              </a:rPr>
              <a:t> FREE </a:t>
            </a:r>
            <a:r>
              <a:rPr lang="en-GB" sz="2000" dirty="0">
                <a:latin typeface="Arial Black" panose="020B0A04020102020204" pitchFamily="34" charset="0"/>
              </a:rPr>
              <a:t>breakfast, upon </a:t>
            </a:r>
          </a:p>
          <a:p>
            <a:pPr algn="ctr"/>
            <a:r>
              <a:rPr lang="en-GB" sz="2000" dirty="0">
                <a:latin typeface="Arial Black" panose="020B0A04020102020204" pitchFamily="34" charset="0"/>
              </a:rPr>
              <a:t>arrival at the college. </a:t>
            </a:r>
          </a:p>
          <a:p>
            <a:pPr algn="ctr"/>
            <a:endParaRPr lang="en-GB" sz="2000" dirty="0">
              <a:latin typeface="Arial Black" panose="020B0A04020102020204" pitchFamily="34" charset="0"/>
            </a:endParaRPr>
          </a:p>
          <a:p>
            <a:pPr algn="ctr"/>
            <a:r>
              <a:rPr lang="en-GB" sz="2000" dirty="0">
                <a:latin typeface="Arial Black" panose="020B0A04020102020204" pitchFamily="34" charset="0"/>
              </a:rPr>
              <a:t>What a great way to start your day!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0A34DC-C010-4C5A-BE4C-EC074BD9A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4194" y="5653372"/>
            <a:ext cx="2817346" cy="73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1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22C130-6FE7-4983-B6E0-844B12E82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43" r="13656"/>
          <a:stretch/>
        </p:blipFill>
        <p:spPr>
          <a:xfrm rot="5400000">
            <a:off x="5670496" y="2"/>
            <a:ext cx="6858002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F7C5BD-9828-43F3-A474-86292AE16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389">
            <a:off x="1373223" y="-2534676"/>
            <a:ext cx="8181541" cy="116626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7557">
            <a:off x="7978736" y="-3456310"/>
            <a:ext cx="6931753" cy="46516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50FF94-EEB9-934E-A8A9-D6824B49B0D7}"/>
              </a:ext>
            </a:extLst>
          </p:cNvPr>
          <p:cNvSpPr txBox="1">
            <a:spLocks/>
          </p:cNvSpPr>
          <p:nvPr/>
        </p:nvSpPr>
        <p:spPr>
          <a:xfrm>
            <a:off x="297627" y="418097"/>
            <a:ext cx="9144000" cy="10249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b="1" dirty="0">
                <a:solidFill>
                  <a:schemeClr val="accent5"/>
                </a:solidFill>
                <a:latin typeface="Arial Black" panose="020B0A04020102020204" pitchFamily="34" charset="0"/>
              </a:rPr>
              <a:t>MY STORY…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2265CA-40D9-4929-BEA7-C62DDD042C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6578" t="-9206" r="-86578" b="9206"/>
          <a:stretch/>
        </p:blipFill>
        <p:spPr>
          <a:xfrm rot="496626">
            <a:off x="1441200" y="-1426718"/>
            <a:ext cx="5157340" cy="99229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9999" y="3229408"/>
            <a:ext cx="61146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Morgan loves the creativity of his course and intends to progress onto the college’s HNC in Creative Media Production, before attending a dedicated film school.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“The creative freedom the tutors allow you to have while creating your projects is great- they always listen to your ideas for your films and give you helpful advice.”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416D58-7106-AF44-A301-F6073EC4C57E}"/>
              </a:ext>
            </a:extLst>
          </p:cNvPr>
          <p:cNvSpPr txBox="1">
            <a:spLocks/>
          </p:cNvSpPr>
          <p:nvPr/>
        </p:nvSpPr>
        <p:spPr>
          <a:xfrm>
            <a:off x="169998" y="2740134"/>
            <a:ext cx="7699744" cy="6113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Student: Morgan </a:t>
            </a: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Mackerness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Course: Level 3 Creative &amp; Digital Media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School: </a:t>
            </a: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Weaverham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High School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28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19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0" t="9778" r="10702" b="15168"/>
          <a:stretch/>
        </p:blipFill>
        <p:spPr>
          <a:xfrm rot="16200000">
            <a:off x="-348916" y="204538"/>
            <a:ext cx="6966284" cy="655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30922">
            <a:off x="1428921" y="-3123064"/>
            <a:ext cx="9967824" cy="129185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50FF94-EEB9-934E-A8A9-D6824B49B0D7}"/>
              </a:ext>
            </a:extLst>
          </p:cNvPr>
          <p:cNvSpPr txBox="1">
            <a:spLocks/>
          </p:cNvSpPr>
          <p:nvPr/>
        </p:nvSpPr>
        <p:spPr>
          <a:xfrm>
            <a:off x="3982207" y="2826320"/>
            <a:ext cx="9834796" cy="16504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solidFill>
                  <a:schemeClr val="accent5"/>
                </a:solidFill>
                <a:latin typeface="Arial Black" panose="020B0A04020102020204" pitchFamily="34" charset="0"/>
              </a:rPr>
              <a:t>THANK YOU </a:t>
            </a:r>
          </a:p>
          <a:p>
            <a:pPr algn="ctr"/>
            <a:r>
              <a:rPr lang="en-US" sz="5400" b="1" dirty="0">
                <a:solidFill>
                  <a:schemeClr val="accent5"/>
                </a:solidFill>
                <a:latin typeface="Arial Black" panose="020B0A04020102020204" pitchFamily="34" charset="0"/>
              </a:rPr>
              <a:t>FOR WATCHING!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823068">
            <a:off x="-3068745" y="4261463"/>
            <a:ext cx="6931753" cy="46516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2562" y="-2078988"/>
            <a:ext cx="5712447" cy="3249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76100">
            <a:off x="8285697" y="5009210"/>
            <a:ext cx="5712447" cy="3249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ABFEB4-B1EF-5B46-B98A-2D6297022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3121" y="336796"/>
            <a:ext cx="4079668" cy="10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2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FD3A12-39AF-3B42-904B-09B37885C1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9" r="20576"/>
          <a:stretch/>
        </p:blipFill>
        <p:spPr>
          <a:xfrm>
            <a:off x="6218221" y="0"/>
            <a:ext cx="5973779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ED0132-85F0-6341-82AA-F90745C78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424591">
            <a:off x="446232" y="1659082"/>
            <a:ext cx="9664700" cy="312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B6923E-0135-DD41-B1E3-EAA0E4537227}"/>
              </a:ext>
            </a:extLst>
          </p:cNvPr>
          <p:cNvSpPr txBox="1"/>
          <p:nvPr/>
        </p:nvSpPr>
        <p:spPr>
          <a:xfrm>
            <a:off x="-1589557" y="311495"/>
            <a:ext cx="9788514" cy="2495171"/>
          </a:xfrm>
          <a:prstGeom prst="rect">
            <a:avLst/>
          </a:prstGeom>
          <a:noFill/>
        </p:spPr>
        <p:txBody>
          <a:bodyPr wrap="square" lIns="90000" tIns="46800" rIns="90000" bIns="46800" rtlCol="0">
            <a:spAutoFit/>
          </a:bodyPr>
          <a:lstStyle/>
          <a:p>
            <a:pPr algn="ctr"/>
            <a:r>
              <a:rPr lang="en-US" sz="52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BEST CAREER </a:t>
            </a:r>
          </a:p>
          <a:p>
            <a:pPr algn="ctr"/>
            <a:r>
              <a:rPr lang="en-US" sz="52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ROUTE FOR ME?</a:t>
            </a:r>
          </a:p>
          <a:p>
            <a:endParaRPr lang="en-US" sz="5200" b="1" dirty="0">
              <a:solidFill>
                <a:schemeClr val="accent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7F9CB3-2A78-E14D-942F-3E8A9AED66E3}"/>
              </a:ext>
            </a:extLst>
          </p:cNvPr>
          <p:cNvSpPr/>
          <p:nvPr/>
        </p:nvSpPr>
        <p:spPr>
          <a:xfrm>
            <a:off x="325304" y="2410500"/>
            <a:ext cx="564847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VOCATIONAL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Vocational courses are a great way of gaining a qualification if you prefer a practical, hands-on approach to learning.</a:t>
            </a:r>
          </a:p>
          <a:p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APPRENTICESHIPS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Apprenticeships allow you to work and study at the same time. You will combine practical training in your workplace with studying at college - earning whilst you learn.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7D864-8587-D349-BFCB-D3E1CE952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535403">
            <a:off x="7902541" y="-3576266"/>
            <a:ext cx="9067800" cy="5156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85CBC9-A6E4-469E-BD3D-3DC2D059E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4350" y="2041755"/>
            <a:ext cx="2258123" cy="59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1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8"/>
          <a:stretch/>
        </p:blipFill>
        <p:spPr>
          <a:xfrm>
            <a:off x="7723462" y="0"/>
            <a:ext cx="598378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9689" y="1938103"/>
            <a:ext cx="6688014" cy="4403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Applied Science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Art &amp; Design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Beauty Therapy Bricklaying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Carpentry &amp; Joinery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Childcare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Computing &amp; ICT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Creative &amp; Digital Media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Electrical Installation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Games Design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Graphic Design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115230">
            <a:off x="10575149" y="4193909"/>
            <a:ext cx="6096528" cy="40846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928" y="-1483110"/>
            <a:ext cx="3755461" cy="98580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73010" y="1938103"/>
            <a:ext cx="4653015" cy="4037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Hairdressing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Health &amp; Social Care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Hospitality &amp; Catering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Media Make-up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Motor Vehicle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Performing Arts (Acting/Dance)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Plumbing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Public Services 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Travel &amp; Tourism</a:t>
            </a:r>
          </a:p>
          <a:p>
            <a:pPr>
              <a:spcAft>
                <a:spcPts val="65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Vocational Studies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-3280611" y="84665"/>
            <a:ext cx="14566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VOCATIONAL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COURSES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72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850FF94-EEB9-934E-A8A9-D6824B49B0D7}"/>
              </a:ext>
            </a:extLst>
          </p:cNvPr>
          <p:cNvSpPr txBox="1">
            <a:spLocks/>
          </p:cNvSpPr>
          <p:nvPr/>
        </p:nvSpPr>
        <p:spPr>
          <a:xfrm>
            <a:off x="2772951" y="518454"/>
            <a:ext cx="6154481" cy="102494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accent5"/>
                </a:solidFill>
                <a:latin typeface="Arial Black" panose="020B0A04020102020204" pitchFamily="34" charset="0"/>
              </a:rPr>
              <a:t>MYTH BUSTING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C655FD-C7F3-E14B-AC9F-6A5DB95917EB}"/>
              </a:ext>
            </a:extLst>
          </p:cNvPr>
          <p:cNvGrpSpPr/>
          <p:nvPr/>
        </p:nvGrpSpPr>
        <p:grpSpPr>
          <a:xfrm>
            <a:off x="559140" y="1791252"/>
            <a:ext cx="10974854" cy="1015663"/>
            <a:chOff x="308385" y="1728282"/>
            <a:chExt cx="10974854" cy="10156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6C46AE5-6587-5B4E-877E-BF0D18940B15}"/>
                </a:ext>
              </a:extLst>
            </p:cNvPr>
            <p:cNvSpPr/>
            <p:nvPr/>
          </p:nvSpPr>
          <p:spPr>
            <a:xfrm>
              <a:off x="1013269" y="1885820"/>
              <a:ext cx="10269970" cy="319498"/>
            </a:xfrm>
            <a:prstGeom prst="rect">
              <a:avLst/>
            </a:prstGeom>
          </p:spPr>
          <p:txBody>
            <a:bodyPr wrap="square" lIns="90000" numCol="1">
              <a:noAutofit/>
            </a:bodyPr>
            <a:lstStyle/>
            <a:p>
              <a:pPr>
                <a:lnSpc>
                  <a:spcPts val="2460"/>
                </a:lnSpc>
              </a:pP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“Vocational qualifications are for people who don’t do well at school”</a:t>
              </a:r>
            </a:p>
            <a:p>
              <a:pPr>
                <a:lnSpc>
                  <a:spcPts val="2460"/>
                </a:lnSpc>
              </a:pPr>
              <a:endParaRPr lang="en-GB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1A70434-6882-4643-AC35-08FD4E36D710}"/>
                </a:ext>
              </a:extLst>
            </p:cNvPr>
            <p:cNvSpPr/>
            <p:nvPr/>
          </p:nvSpPr>
          <p:spPr>
            <a:xfrm>
              <a:off x="308385" y="1728282"/>
              <a:ext cx="5363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b="1" dirty="0">
                  <a:solidFill>
                    <a:schemeClr val="accent5"/>
                  </a:solidFill>
                  <a:latin typeface="GT Walsheim Pro Black" pitchFamily="2" charset="77"/>
                </a:rPr>
                <a:t>X</a:t>
              </a:r>
              <a:endParaRPr lang="en-US" sz="6000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BA3C166-9049-F748-AABC-869B3B5BB8EF}"/>
              </a:ext>
            </a:extLst>
          </p:cNvPr>
          <p:cNvSpPr/>
          <p:nvPr/>
        </p:nvSpPr>
        <p:spPr>
          <a:xfrm>
            <a:off x="1432564" y="2369081"/>
            <a:ext cx="10101430" cy="319498"/>
          </a:xfrm>
          <a:prstGeom prst="rect">
            <a:avLst/>
          </a:prstGeom>
        </p:spPr>
        <p:txBody>
          <a:bodyPr wrap="square" lIns="90000" numCol="1">
            <a:noAutofit/>
          </a:bodyPr>
          <a:lstStyle/>
          <a:p>
            <a:pPr>
              <a:lnSpc>
                <a:spcPts val="246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Vocational courses are chosen for learning style and career goals,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academic ability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15ED1CE-CCEF-414F-B44E-BFAE1A207C00}"/>
              </a:ext>
            </a:extLst>
          </p:cNvPr>
          <p:cNvGrpSpPr/>
          <p:nvPr/>
        </p:nvGrpSpPr>
        <p:grpSpPr>
          <a:xfrm>
            <a:off x="559140" y="3341822"/>
            <a:ext cx="10974854" cy="1015663"/>
            <a:chOff x="297627" y="2893964"/>
            <a:chExt cx="10974854" cy="101566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9E22A0-C1BA-CF40-B5C6-9674657048D5}"/>
                </a:ext>
              </a:extLst>
            </p:cNvPr>
            <p:cNvSpPr/>
            <p:nvPr/>
          </p:nvSpPr>
          <p:spPr>
            <a:xfrm>
              <a:off x="1002511" y="3051502"/>
              <a:ext cx="10269970" cy="319498"/>
            </a:xfrm>
            <a:prstGeom prst="rect">
              <a:avLst/>
            </a:prstGeom>
          </p:spPr>
          <p:txBody>
            <a:bodyPr wrap="square" lIns="90000" numCol="1">
              <a:noAutofit/>
            </a:bodyPr>
            <a:lstStyle/>
            <a:p>
              <a:pPr>
                <a:lnSpc>
                  <a:spcPts val="2460"/>
                </a:lnSpc>
              </a:pP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“Vocational qualifications aren’t as good as A Levels”</a:t>
              </a:r>
            </a:p>
            <a:p>
              <a:pPr>
                <a:lnSpc>
                  <a:spcPts val="2460"/>
                </a:lnSpc>
              </a:pP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ts val="2460"/>
                </a:lnSpc>
              </a:pPr>
              <a:endParaRPr lang="en-GB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0935D7-912B-4840-8220-CB2C6C53416C}"/>
                </a:ext>
              </a:extLst>
            </p:cNvPr>
            <p:cNvSpPr/>
            <p:nvPr/>
          </p:nvSpPr>
          <p:spPr>
            <a:xfrm>
              <a:off x="297627" y="2893964"/>
              <a:ext cx="5363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b="1" dirty="0">
                  <a:solidFill>
                    <a:schemeClr val="accent5"/>
                  </a:solidFill>
                  <a:latin typeface="GT Walsheim Pro Black" pitchFamily="2" charset="77"/>
                </a:rPr>
                <a:t>X</a:t>
              </a:r>
              <a:endParaRPr lang="en-US" sz="6000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A6BE5FE7-D211-804D-95F0-DB0532276CBC}"/>
              </a:ext>
            </a:extLst>
          </p:cNvPr>
          <p:cNvSpPr/>
          <p:nvPr/>
        </p:nvSpPr>
        <p:spPr>
          <a:xfrm>
            <a:off x="1432564" y="3816077"/>
            <a:ext cx="10101430" cy="319498"/>
          </a:xfrm>
          <a:prstGeom prst="rect">
            <a:avLst/>
          </a:prstGeom>
        </p:spPr>
        <p:txBody>
          <a:bodyPr wrap="square" lIns="90000" numCol="1">
            <a:noAutofit/>
          </a:bodyPr>
          <a:lstStyle/>
          <a:p>
            <a:pPr>
              <a:lnSpc>
                <a:spcPts val="246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Level 3 vocational qualifications are equivalent to A Levels. Distinction* is equal to A* at A Level. Remember vocational courses are not the ‘easy’ option. 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5CE220-BC09-004A-9A74-08205CE1573E}"/>
              </a:ext>
            </a:extLst>
          </p:cNvPr>
          <p:cNvGrpSpPr/>
          <p:nvPr/>
        </p:nvGrpSpPr>
        <p:grpSpPr>
          <a:xfrm>
            <a:off x="559140" y="4886897"/>
            <a:ext cx="10974854" cy="1015663"/>
            <a:chOff x="308385" y="5225327"/>
            <a:chExt cx="10974854" cy="101566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0535F-5D21-4946-A15F-ABFFD2D5C53A}"/>
                </a:ext>
              </a:extLst>
            </p:cNvPr>
            <p:cNvSpPr/>
            <p:nvPr/>
          </p:nvSpPr>
          <p:spPr>
            <a:xfrm>
              <a:off x="1013269" y="5382865"/>
              <a:ext cx="10269970" cy="319498"/>
            </a:xfrm>
            <a:prstGeom prst="rect">
              <a:avLst/>
            </a:prstGeom>
          </p:spPr>
          <p:txBody>
            <a:bodyPr wrap="square" lIns="90000" numCol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ts val="24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“I cannot apply to university with a vocational qualification”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B7E719-3152-7E43-9ACC-49651D50A9AE}"/>
                </a:ext>
              </a:extLst>
            </p:cNvPr>
            <p:cNvSpPr/>
            <p:nvPr/>
          </p:nvSpPr>
          <p:spPr>
            <a:xfrm>
              <a:off x="308385" y="5225327"/>
              <a:ext cx="5363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5"/>
                  </a:solidFill>
                  <a:effectLst/>
                  <a:uLnTx/>
                  <a:uFillTx/>
                  <a:latin typeface="GT Walsheim Pro Black" pitchFamily="2" charset="77"/>
                </a:rPr>
                <a:t>X</a:t>
              </a:r>
              <a:endPara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86AB19C-450F-7B4E-9E3E-BB2E4A346694}"/>
              </a:ext>
            </a:extLst>
          </p:cNvPr>
          <p:cNvSpPr/>
          <p:nvPr/>
        </p:nvSpPr>
        <p:spPr>
          <a:xfrm>
            <a:off x="1421806" y="5361152"/>
            <a:ext cx="10101430" cy="319498"/>
          </a:xfrm>
          <a:prstGeom prst="rect">
            <a:avLst/>
          </a:prstGeom>
        </p:spPr>
        <p:txBody>
          <a:bodyPr wrap="square" lIns="90000" numCol="1">
            <a:noAutofit/>
          </a:bodyPr>
          <a:lstStyle/>
          <a:p>
            <a:pPr>
              <a:lnSpc>
                <a:spcPts val="2460"/>
              </a:lnSpc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False! A quarter of university students studied a BTEC rather than A Levels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959347">
            <a:off x="9378444" y="4755207"/>
            <a:ext cx="4648179" cy="31192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70" b="80260" l="3270" r="100000">
                        <a14:foregroundMark x1="76730" y1="51627" x2="76730" y2="51627"/>
                        <a14:foregroundMark x1="80629" y1="49024" x2="85535" y2="48156"/>
                        <a14:foregroundMark x1="82642" y1="33839" x2="82642" y2="33839"/>
                        <a14:foregroundMark x1="65786" y1="39696" x2="65786" y2="39696"/>
                        <a14:foregroundMark x1="63899" y1="59219" x2="63899" y2="59219"/>
                      </a14:backgroundRemoval>
                    </a14:imgEffect>
                  </a14:imgLayer>
                </a14:imgProps>
              </a:ext>
            </a:extLst>
          </a:blip>
          <a:srcRect t="15748" r="40557" b="19583"/>
          <a:stretch/>
        </p:blipFill>
        <p:spPr>
          <a:xfrm>
            <a:off x="10355200" y="5504743"/>
            <a:ext cx="2102168" cy="132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7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72B8C86-1CA4-452F-A0C6-2FAB7D429A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10" t="1436" r="11897"/>
          <a:stretch/>
        </p:blipFill>
        <p:spPr>
          <a:xfrm>
            <a:off x="5087816" y="0"/>
            <a:ext cx="7104184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811" y="-1483110"/>
            <a:ext cx="3755461" cy="98580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4089" y="1161395"/>
            <a:ext cx="57979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HOSPITALITY &amp; CATERING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EB05B7-FE77-4305-96A8-AB4D6B7EF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871323">
            <a:off x="9368808" y="4337773"/>
            <a:ext cx="6279424" cy="35725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0A7C14-C9F7-4F0B-BDEB-9C80483E1049}"/>
              </a:ext>
            </a:extLst>
          </p:cNvPr>
          <p:cNvSpPr txBox="1"/>
          <p:nvPr/>
        </p:nvSpPr>
        <p:spPr>
          <a:xfrm>
            <a:off x="330873" y="2974086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study Hospitality &amp; Catering?</a:t>
            </a:r>
          </a:p>
          <a:p>
            <a:endParaRPr lang="en-GB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Gain some fantastic skills for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Excellent career prospects- chefs are hugely in demand!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will learn in an industry-standard kitchen and an award winning restaurant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Workshops with professional chefs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Serve real customers and build your confidence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could travel the world working in hotels, on cruise ships or the best restaurants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7A6CEB-4623-4696-A654-839C46794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950" y="391865"/>
            <a:ext cx="2390820" cy="62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FBBF6C-72C7-4A27-85EF-0E5144636D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18" r="23116"/>
          <a:stretch/>
        </p:blipFill>
        <p:spPr>
          <a:xfrm>
            <a:off x="6274232" y="0"/>
            <a:ext cx="5954794" cy="69754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7BB050-A0F5-4063-9EE7-74050BA55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39464">
            <a:off x="8797583" y="4893031"/>
            <a:ext cx="6912228" cy="39299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708" y="-1180065"/>
            <a:ext cx="3755461" cy="98580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76479" y="1194812"/>
            <a:ext cx="57979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CHILDCARE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A7C14-C9F7-4F0B-BDEB-9C80483E1049}"/>
              </a:ext>
            </a:extLst>
          </p:cNvPr>
          <p:cNvSpPr txBox="1"/>
          <p:nvPr/>
        </p:nvSpPr>
        <p:spPr>
          <a:xfrm>
            <a:off x="514048" y="2363342"/>
            <a:ext cx="4978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study Childcare?</a:t>
            </a:r>
          </a:p>
          <a:p>
            <a:endParaRPr lang="en-GB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Learn from professionals who have worked in the industry for many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Lots of placements and work experience- nurseries, primary schools, day centres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Rewarding career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Get to use your creativity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is always a demand for Childcare professionals- job 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Lots of progression opportunities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7A6CEB-4623-4696-A654-839C46794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6950" y="391865"/>
            <a:ext cx="2390820" cy="62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2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3501E0-5F37-43F5-ADBA-346E24329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990" y="0"/>
            <a:ext cx="570101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708" y="-1180065"/>
            <a:ext cx="3755461" cy="98580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6314" y="1175009"/>
            <a:ext cx="57979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PERFORMING ARTS 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A7C14-C9F7-4F0B-BDEB-9C80483E1049}"/>
              </a:ext>
            </a:extLst>
          </p:cNvPr>
          <p:cNvSpPr txBox="1"/>
          <p:nvPr/>
        </p:nvSpPr>
        <p:spPr>
          <a:xfrm>
            <a:off x="643038" y="2971046"/>
            <a:ext cx="54529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study Performing Arts?</a:t>
            </a:r>
          </a:p>
          <a:p>
            <a:endParaRPr lang="en-GB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Dance/Acting pathway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Talented tutors with industry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Take part in four performances each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Learn in our specialist theatre and dance studios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Exciting trips to local theatres and the West 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Lots of future options including actor, dancer, teacher, stage manager, theatre director, radio work.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7A6CEB-4623-4696-A654-839C46794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6950" y="391865"/>
            <a:ext cx="2390820" cy="626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2D10EF-ED47-4BBC-8DF9-451985F00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115230">
            <a:off x="9671883" y="4321231"/>
            <a:ext cx="6096528" cy="40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7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337775">
            <a:off x="-2546230" y="-824070"/>
            <a:ext cx="4221597" cy="23955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6" r="15909"/>
          <a:stretch/>
        </p:blipFill>
        <p:spPr>
          <a:xfrm>
            <a:off x="6844145" y="0"/>
            <a:ext cx="5347855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98690">
            <a:off x="2745982" y="-1673947"/>
            <a:ext cx="6956139" cy="1092497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374" y="2490932"/>
            <a:ext cx="5991500" cy="213331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7200" b="1" dirty="0">
                <a:solidFill>
                  <a:srgbClr val="7446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want to:</a:t>
            </a:r>
          </a:p>
          <a:p>
            <a:pPr>
              <a:lnSpc>
                <a:spcPct val="100000"/>
              </a:lnSpc>
            </a:pPr>
            <a:r>
              <a:rPr lang="en-GB" sz="7200" dirty="0">
                <a:latin typeface="Arial" panose="020B0604020202020204" pitchFamily="34" charset="0"/>
                <a:cs typeface="Arial" panose="020B0604020202020204" pitchFamily="34" charset="0"/>
              </a:rPr>
              <a:t>Achieve an internationally recognised professional qualification?</a:t>
            </a:r>
          </a:p>
          <a:p>
            <a:pPr>
              <a:lnSpc>
                <a:spcPct val="100000"/>
              </a:lnSpc>
            </a:pPr>
            <a:r>
              <a:rPr lang="en-GB" sz="7200" dirty="0">
                <a:latin typeface="Arial" panose="020B0604020202020204" pitchFamily="34" charset="0"/>
                <a:cs typeface="Arial" panose="020B0604020202020204" pitchFamily="34" charset="0"/>
              </a:rPr>
              <a:t>Gain hands-on valuable skills and experience?</a:t>
            </a:r>
          </a:p>
          <a:p>
            <a:pPr>
              <a:lnSpc>
                <a:spcPct val="100000"/>
              </a:lnSpc>
            </a:pPr>
            <a:r>
              <a:rPr lang="en-GB" sz="7200" dirty="0">
                <a:latin typeface="Arial" panose="020B0604020202020204" pitchFamily="34" charset="0"/>
                <a:cs typeface="Arial" panose="020B0604020202020204" pitchFamily="34" charset="0"/>
              </a:rPr>
              <a:t>Earn money whilst you learn?</a:t>
            </a:r>
          </a:p>
          <a:p>
            <a:pPr>
              <a:lnSpc>
                <a:spcPct val="100000"/>
              </a:lnSpc>
            </a:pPr>
            <a:r>
              <a:rPr lang="en-GB" sz="7200" dirty="0">
                <a:latin typeface="Arial" panose="020B0604020202020204" pitchFamily="34" charset="0"/>
                <a:cs typeface="Arial" panose="020B0604020202020204" pitchFamily="34" charset="0"/>
              </a:rPr>
              <a:t>Take your first step onto the career ladder?</a:t>
            </a:r>
          </a:p>
          <a:p>
            <a:pPr marL="0" indent="0">
              <a:lnSpc>
                <a:spcPct val="100000"/>
              </a:lnSpc>
              <a:buNone/>
            </a:pPr>
            <a:endParaRPr lang="en-GB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7200" b="1" dirty="0">
                <a:solidFill>
                  <a:srgbClr val="7446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apprenticeship could be right for you!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>
                <a:latin typeface="Arial" panose="020B0604020202020204" pitchFamily="34" charset="0"/>
                <a:cs typeface="Arial" panose="020B0604020202020204" pitchFamily="34" charset="0"/>
              </a:rPr>
              <a:t>With an apprenticeship you will develop your skills and knowledge with on-the-job training in your chosen area and by attending college once a week (may vary dependent on your apprenticeship).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74" y="684812"/>
            <a:ext cx="5094517" cy="1325563"/>
          </a:xfrm>
        </p:spPr>
        <p:txBody>
          <a:bodyPr/>
          <a:lstStyle/>
          <a:p>
            <a:r>
              <a:rPr lang="en-GB" dirty="0">
                <a:solidFill>
                  <a:srgbClr val="7030A0"/>
                </a:solidFill>
                <a:latin typeface="Arial Black" panose="020B0A04020102020204" pitchFamily="34" charset="0"/>
              </a:rPr>
              <a:t>WHAT IS 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3287" y="1287100"/>
            <a:ext cx="64574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7030A0"/>
                </a:solidFill>
                <a:latin typeface="Arial Black" panose="020B0A04020102020204" pitchFamily="34" charset="0"/>
              </a:rPr>
              <a:t>APPRENTICESHIP?</a:t>
            </a:r>
          </a:p>
        </p:txBody>
      </p:sp>
    </p:spTree>
    <p:extLst>
      <p:ext uri="{BB962C8B-B14F-4D97-AF65-F5344CB8AC3E}">
        <p14:creationId xmlns:p14="http://schemas.microsoft.com/office/powerpoint/2010/main" val="415715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WVR College">
      <a:dk1>
        <a:srgbClr val="1A1918"/>
      </a:dk1>
      <a:lt1>
        <a:srgbClr val="FFFFFF"/>
      </a:lt1>
      <a:dk2>
        <a:srgbClr val="1A1918"/>
      </a:dk2>
      <a:lt2>
        <a:srgbClr val="FFFFFF"/>
      </a:lt2>
      <a:accent1>
        <a:srgbClr val="673E84"/>
      </a:accent1>
      <a:accent2>
        <a:srgbClr val="ED7D31"/>
      </a:accent2>
      <a:accent3>
        <a:srgbClr val="216FA7"/>
      </a:accent3>
      <a:accent4>
        <a:srgbClr val="2EA947"/>
      </a:accent4>
      <a:accent5>
        <a:srgbClr val="F1AF3E"/>
      </a:accent5>
      <a:accent6>
        <a:srgbClr val="DA2F4D"/>
      </a:accent6>
      <a:hlink>
        <a:srgbClr val="898A89"/>
      </a:hlink>
      <a:folHlink>
        <a:srgbClr val="898A8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1390</Words>
  <Application>Microsoft Office PowerPoint</Application>
  <PresentationFormat>Widescreen</PresentationFormat>
  <Paragraphs>199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WARRINGTON CAMPUS </vt:lpstr>
      <vt:lpstr>WINSFORD CAMPUS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Blower</dc:creator>
  <cp:lastModifiedBy>Erin Story</cp:lastModifiedBy>
  <cp:revision>114</cp:revision>
  <dcterms:created xsi:type="dcterms:W3CDTF">2021-08-31T10:26:03Z</dcterms:created>
  <dcterms:modified xsi:type="dcterms:W3CDTF">2022-01-20T11:50:41Z</dcterms:modified>
</cp:coreProperties>
</file>