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3" r:id="rId2"/>
  </p:sldMasterIdLst>
  <p:sldIdLst>
    <p:sldId id="257" r:id="rId3"/>
    <p:sldId id="335" r:id="rId4"/>
    <p:sldId id="361" r:id="rId5"/>
    <p:sldId id="258" r:id="rId6"/>
    <p:sldId id="362" r:id="rId7"/>
    <p:sldId id="363" r:id="rId8"/>
    <p:sldId id="360" r:id="rId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FBC"/>
    <a:srgbClr val="AAC8DE"/>
    <a:srgbClr val="5695B4"/>
    <a:srgbClr val="D1DB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rgbClr val="AAC8D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25008"/>
            <a:ext cx="12192000" cy="1332991"/>
          </a:xfrm>
          <a:prstGeom prst="rect">
            <a:avLst/>
          </a:prstGeom>
        </p:spPr>
      </p:pic>
      <p:sp>
        <p:nvSpPr>
          <p:cNvPr id="10" name="TextBox 9"/>
          <p:cNvSpPr txBox="1"/>
          <p:nvPr userDrawn="1"/>
        </p:nvSpPr>
        <p:spPr>
          <a:xfrm>
            <a:off x="0" y="6289286"/>
            <a:ext cx="3434402" cy="461665"/>
          </a:xfrm>
          <a:prstGeom prst="rect">
            <a:avLst/>
          </a:prstGeom>
          <a:noFill/>
        </p:spPr>
        <p:txBody>
          <a:bodyPr wrap="none" rtlCol="0">
            <a:spAutoFit/>
          </a:bodyPr>
          <a:lstStyle/>
          <a:p>
            <a:r>
              <a:rPr lang="en-GB" sz="2400" b="1">
                <a:solidFill>
                  <a:srgbClr val="548FBC"/>
                </a:solidFill>
              </a:rPr>
              <a:t>Weaverham High School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Conn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262465" y="6356350"/>
            <a:ext cx="2743200" cy="365125"/>
          </a:xfrm>
          <a:prstGeom prst="rect">
            <a:avLst/>
          </a:prstGeom>
        </p:spPr>
        <p:txBody>
          <a:bodyPr/>
          <a:lstStyle/>
          <a:p>
            <a:fld id="{5586B75A-687E-405C-8A0B-8D00578BA2C3}" type="datetimeFigureOut">
              <a:rPr lang="en-US" dirty="0"/>
              <a:pPr/>
              <a:t>1/17/2023</a:t>
            </a:fld>
            <a:endParaRPr lang="en-US"/>
          </a:p>
        </p:txBody>
      </p:sp>
      <p:sp>
        <p:nvSpPr>
          <p:cNvPr id="5" name="Footer Placeholder 4"/>
          <p:cNvSpPr>
            <a:spLocks noGrp="1"/>
          </p:cNvSpPr>
          <p:nvPr>
            <p:ph type="ftr" sz="quarter" idx="11"/>
          </p:nvPr>
        </p:nvSpPr>
        <p:spPr>
          <a:xfrm>
            <a:off x="3869268" y="6356350"/>
            <a:ext cx="5911517"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634135" y="6356350"/>
            <a:ext cx="1530927" cy="365125"/>
          </a:xfrm>
          <a:prstGeom prst="rect">
            <a:avLst/>
          </a:prstGeom>
        </p:spPr>
        <p:txBody>
          <a:bodyPr/>
          <a:lstStyle/>
          <a:p>
            <a:fld id="{4FAB73BC-B049-4115-A692-8D63A059BFB8}" type="slidenum">
              <a:rPr lang="en-US" dirty="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7606" y="0"/>
            <a:ext cx="1384394"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Conve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262465" y="6356350"/>
            <a:ext cx="2743200" cy="365125"/>
          </a:xfrm>
          <a:prstGeom prst="rect">
            <a:avLst/>
          </a:prstGeom>
        </p:spPr>
        <p:txBody>
          <a:bodyPr/>
          <a:lstStyle/>
          <a:p>
            <a:fld id="{5586B75A-687E-405C-8A0B-8D00578BA2C3}" type="datetimeFigureOut">
              <a:rPr lang="en-US" dirty="0"/>
              <a:pPr/>
              <a:t>1/17/2023</a:t>
            </a:fld>
            <a:endParaRPr lang="en-US"/>
          </a:p>
        </p:txBody>
      </p:sp>
      <p:sp>
        <p:nvSpPr>
          <p:cNvPr id="5" name="Footer Placeholder 4"/>
          <p:cNvSpPr>
            <a:spLocks noGrp="1"/>
          </p:cNvSpPr>
          <p:nvPr>
            <p:ph type="ftr" sz="quarter" idx="11"/>
          </p:nvPr>
        </p:nvSpPr>
        <p:spPr>
          <a:xfrm>
            <a:off x="3869268" y="6356350"/>
            <a:ext cx="5911517"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634135" y="6356350"/>
            <a:ext cx="1530927" cy="365125"/>
          </a:xfrm>
          <a:prstGeom prst="rect">
            <a:avLst/>
          </a:prstGeom>
        </p:spPr>
        <p:txBody>
          <a:bodyPr/>
          <a:lstStyle/>
          <a:p>
            <a:fld id="{4FAB73BC-B049-4115-A692-8D63A059BFB8}" type="slidenum">
              <a:rPr lang="en-US" dirty="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7606" y="0"/>
            <a:ext cx="1384394"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174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Crea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262465" y="6356350"/>
            <a:ext cx="2743200" cy="365125"/>
          </a:xfrm>
          <a:prstGeom prst="rect">
            <a:avLst/>
          </a:prstGeom>
        </p:spPr>
        <p:txBody>
          <a:bodyPr/>
          <a:lstStyle/>
          <a:p>
            <a:fld id="{5586B75A-687E-405C-8A0B-8D00578BA2C3}" type="datetimeFigureOut">
              <a:rPr lang="en-US" dirty="0"/>
              <a:pPr/>
              <a:t>1/17/2023</a:t>
            </a:fld>
            <a:endParaRPr lang="en-US"/>
          </a:p>
        </p:txBody>
      </p:sp>
      <p:sp>
        <p:nvSpPr>
          <p:cNvPr id="5" name="Footer Placeholder 4"/>
          <p:cNvSpPr>
            <a:spLocks noGrp="1"/>
          </p:cNvSpPr>
          <p:nvPr>
            <p:ph type="ftr" sz="quarter" idx="11"/>
          </p:nvPr>
        </p:nvSpPr>
        <p:spPr>
          <a:xfrm>
            <a:off x="3869268" y="6356350"/>
            <a:ext cx="5911517"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634135" y="6356350"/>
            <a:ext cx="1530927" cy="365125"/>
          </a:xfrm>
          <a:prstGeom prst="rect">
            <a:avLst/>
          </a:prstGeom>
        </p:spPr>
        <p:txBody>
          <a:bodyPr/>
          <a:lstStyle/>
          <a:p>
            <a:fld id="{4FAB73BC-B049-4115-A692-8D63A059BFB8}" type="slidenum">
              <a:rPr lang="en-US" dirty="0"/>
              <a:pPr/>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1760" y="0"/>
            <a:ext cx="1380240"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2105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Consolida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262465" y="6356350"/>
            <a:ext cx="2743200" cy="365125"/>
          </a:xfrm>
          <a:prstGeom prst="rect">
            <a:avLst/>
          </a:prstGeom>
        </p:spPr>
        <p:txBody>
          <a:bodyPr/>
          <a:lstStyle/>
          <a:p>
            <a:fld id="{5586B75A-687E-405C-8A0B-8D00578BA2C3}" type="datetimeFigureOut">
              <a:rPr lang="en-US" dirty="0"/>
              <a:pPr/>
              <a:t>1/17/2023</a:t>
            </a:fld>
            <a:endParaRPr lang="en-US"/>
          </a:p>
        </p:txBody>
      </p:sp>
      <p:sp>
        <p:nvSpPr>
          <p:cNvPr id="5" name="Footer Placeholder 4"/>
          <p:cNvSpPr>
            <a:spLocks noGrp="1"/>
          </p:cNvSpPr>
          <p:nvPr>
            <p:ph type="ftr" sz="quarter" idx="11"/>
          </p:nvPr>
        </p:nvSpPr>
        <p:spPr>
          <a:xfrm>
            <a:off x="3869268" y="6356350"/>
            <a:ext cx="5911517"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634135" y="6356350"/>
            <a:ext cx="1530927" cy="365125"/>
          </a:xfrm>
          <a:prstGeom prst="rect">
            <a:avLst/>
          </a:prstGeom>
        </p:spPr>
        <p:txBody>
          <a:bodyPr/>
          <a:lstStyle/>
          <a:p>
            <a:fld id="{4FAB73BC-B049-4115-A692-8D63A059BFB8}" type="slidenum">
              <a:rPr lang="en-US" dirty="0"/>
              <a:pPr/>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1760" y="0"/>
            <a:ext cx="1380240"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716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262465" y="6356350"/>
            <a:ext cx="2743200" cy="365125"/>
          </a:xfrm>
          <a:prstGeom prst="rect">
            <a:avLst/>
          </a:prstGeom>
        </p:spPr>
        <p:txBody>
          <a:bodyPr/>
          <a:lstStyle/>
          <a:p>
            <a:fld id="{5586B75A-687E-405C-8A0B-8D00578BA2C3}" type="datetimeFigureOut">
              <a:rPr lang="en-US" dirty="0"/>
              <a:pPr/>
              <a:t>1/17/2023</a:t>
            </a:fld>
            <a:endParaRPr lang="en-US"/>
          </a:p>
        </p:txBody>
      </p:sp>
      <p:sp>
        <p:nvSpPr>
          <p:cNvPr id="5" name="Footer Placeholder 4"/>
          <p:cNvSpPr>
            <a:spLocks noGrp="1"/>
          </p:cNvSpPr>
          <p:nvPr>
            <p:ph type="ftr" sz="quarter" idx="11"/>
          </p:nvPr>
        </p:nvSpPr>
        <p:spPr>
          <a:xfrm>
            <a:off x="3869268" y="6356350"/>
            <a:ext cx="5911517"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634135" y="6356350"/>
            <a:ext cx="1530927" cy="365125"/>
          </a:xfrm>
          <a:prstGeom prst="rect">
            <a:avLst/>
          </a:prstGeom>
        </p:spPr>
        <p:txBody>
          <a:bodyPr/>
          <a:lstStyle/>
          <a:p>
            <a:fld id="{4FAB73BC-B049-4115-A692-8D63A059BFB8}" type="slidenum">
              <a:rPr lang="en-US" dirty="0"/>
              <a:pPr/>
              <a:t>‹#›</a:t>
            </a:fld>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251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62465" y="6356350"/>
            <a:ext cx="2743200" cy="365125"/>
          </a:xfrm>
          <a:prstGeom prst="rect">
            <a:avLst/>
          </a:prstGeom>
        </p:spPr>
        <p:txBody>
          <a:bodyPr/>
          <a:lstStyle/>
          <a:p>
            <a:fld id="{5586B75A-687E-405C-8A0B-8D00578BA2C3}" type="datetimeFigureOut">
              <a:rPr lang="en-US" dirty="0"/>
              <a:pPr/>
              <a:t>1/17/2023</a:t>
            </a:fld>
            <a:endParaRPr lang="en-US"/>
          </a:p>
        </p:txBody>
      </p:sp>
      <p:sp>
        <p:nvSpPr>
          <p:cNvPr id="5" name="Footer Placeholder 4"/>
          <p:cNvSpPr>
            <a:spLocks noGrp="1"/>
          </p:cNvSpPr>
          <p:nvPr>
            <p:ph type="ftr" sz="quarter" idx="11"/>
          </p:nvPr>
        </p:nvSpPr>
        <p:spPr>
          <a:xfrm>
            <a:off x="3869268" y="6356350"/>
            <a:ext cx="5911517"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634135" y="6356350"/>
            <a:ext cx="1530927" cy="365125"/>
          </a:xfrm>
          <a:prstGeom prst="rect">
            <a:avLst/>
          </a:prstGeom>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524500"/>
            <a:ext cx="12196646" cy="1333500"/>
          </a:xfrm>
          <a:prstGeom prst="rect">
            <a:avLst/>
          </a:prstGeom>
        </p:spPr>
      </p:pic>
      <p:sp>
        <p:nvSpPr>
          <p:cNvPr id="4" name="TextBox 3"/>
          <p:cNvSpPr txBox="1"/>
          <p:nvPr userDrawn="1"/>
        </p:nvSpPr>
        <p:spPr>
          <a:xfrm>
            <a:off x="0" y="6289286"/>
            <a:ext cx="3434402" cy="461665"/>
          </a:xfrm>
          <a:prstGeom prst="rect">
            <a:avLst/>
          </a:prstGeom>
          <a:noFill/>
        </p:spPr>
        <p:txBody>
          <a:bodyPr wrap="none" rtlCol="0">
            <a:spAutoFit/>
          </a:bodyPr>
          <a:lstStyle/>
          <a:p>
            <a:r>
              <a:rPr lang="en-GB" sz="2400" b="1">
                <a:solidFill>
                  <a:srgbClr val="548FBC"/>
                </a:solidFill>
              </a:rPr>
              <a:t>Weaverham High School</a:t>
            </a:r>
          </a:p>
        </p:txBody>
      </p:sp>
    </p:spTree>
    <p:extLst>
      <p:ext uri="{BB962C8B-B14F-4D97-AF65-F5344CB8AC3E}">
        <p14:creationId xmlns:p14="http://schemas.microsoft.com/office/powerpoint/2010/main" val="2878526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rgbClr val="AAC8D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25008"/>
            <a:ext cx="12192000" cy="1332991"/>
          </a:xfrm>
          <a:prstGeom prst="rect">
            <a:avLst/>
          </a:prstGeom>
        </p:spPr>
      </p:pic>
      <p:sp>
        <p:nvSpPr>
          <p:cNvPr id="10" name="TextBox 9"/>
          <p:cNvSpPr txBox="1"/>
          <p:nvPr userDrawn="1"/>
        </p:nvSpPr>
        <p:spPr>
          <a:xfrm>
            <a:off x="0" y="6289286"/>
            <a:ext cx="3434402" cy="461665"/>
          </a:xfrm>
          <a:prstGeom prst="rect">
            <a:avLst/>
          </a:prstGeom>
          <a:noFill/>
        </p:spPr>
        <p:txBody>
          <a:bodyPr wrap="none" rtlCol="0">
            <a:spAutoFit/>
          </a:bodyPr>
          <a:lstStyle/>
          <a:p>
            <a:r>
              <a:rPr lang="en-GB" sz="2400" b="1">
                <a:solidFill>
                  <a:srgbClr val="548FBC"/>
                </a:solidFill>
              </a:rPr>
              <a:t>Weaverham High School</a:t>
            </a:r>
          </a:p>
        </p:txBody>
      </p:sp>
    </p:spTree>
    <p:extLst>
      <p:ext uri="{BB962C8B-B14F-4D97-AF65-F5344CB8AC3E}">
        <p14:creationId xmlns:p14="http://schemas.microsoft.com/office/powerpoint/2010/main" val="2371378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op Title and Content - conn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7606" y="0"/>
            <a:ext cx="1384394"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62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op Title and Content - conve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7606" y="0"/>
            <a:ext cx="1384394"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541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op Title and Content - Crea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1760" y="0"/>
            <a:ext cx="1380240"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2223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op Title and Content - consolida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1760" y="0"/>
            <a:ext cx="1380240" cy="1528763"/>
          </a:xfrm>
          <a:prstGeom prst="rect">
            <a:avLst/>
          </a:prstGeom>
        </p:spPr>
      </p:pic>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475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op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253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797786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524500"/>
            <a:ext cx="12196646" cy="1333500"/>
          </a:xfrm>
          <a:prstGeom prst="rect">
            <a:avLst/>
          </a:prstGeom>
        </p:spPr>
      </p:pic>
      <p:sp>
        <p:nvSpPr>
          <p:cNvPr id="4" name="TextBox 3"/>
          <p:cNvSpPr txBox="1"/>
          <p:nvPr userDrawn="1"/>
        </p:nvSpPr>
        <p:spPr>
          <a:xfrm>
            <a:off x="0" y="6289286"/>
            <a:ext cx="3434402" cy="461665"/>
          </a:xfrm>
          <a:prstGeom prst="rect">
            <a:avLst/>
          </a:prstGeom>
          <a:noFill/>
        </p:spPr>
        <p:txBody>
          <a:bodyPr wrap="none" rtlCol="0">
            <a:spAutoFit/>
          </a:bodyPr>
          <a:lstStyle/>
          <a:p>
            <a:r>
              <a:rPr lang="en-GB" sz="2400" b="1">
                <a:solidFill>
                  <a:srgbClr val="548FBC"/>
                </a:solidFill>
              </a:rPr>
              <a:t>Weaverham High School</a:t>
            </a:r>
          </a:p>
        </p:txBody>
      </p:sp>
    </p:spTree>
    <p:extLst>
      <p:ext uri="{BB962C8B-B14F-4D97-AF65-F5344CB8AC3E}">
        <p14:creationId xmlns:p14="http://schemas.microsoft.com/office/powerpoint/2010/main" val="1745114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1143000"/>
            <a:ext cx="7315200" cy="484632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itle 1"/>
          <p:cNvSpPr txBox="1">
            <a:spLocks/>
          </p:cNvSpPr>
          <p:nvPr userDrawn="1"/>
        </p:nvSpPr>
        <p:spPr>
          <a:xfrm>
            <a:off x="113218" y="133237"/>
            <a:ext cx="11071249" cy="78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04968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rgbClr val="AAC8D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524500"/>
            <a:ext cx="12196646" cy="1333500"/>
          </a:xfrm>
          <a:prstGeom prst="rect">
            <a:avLst/>
          </a:prstGeom>
        </p:spPr>
      </p:pic>
      <p:sp>
        <p:nvSpPr>
          <p:cNvPr id="4" name="TextBox 3"/>
          <p:cNvSpPr txBox="1"/>
          <p:nvPr userDrawn="1"/>
        </p:nvSpPr>
        <p:spPr>
          <a:xfrm>
            <a:off x="0" y="6289286"/>
            <a:ext cx="3434402" cy="461665"/>
          </a:xfrm>
          <a:prstGeom prst="rect">
            <a:avLst/>
          </a:prstGeom>
          <a:noFill/>
        </p:spPr>
        <p:txBody>
          <a:bodyPr wrap="none" rtlCol="0">
            <a:spAutoFit/>
          </a:bodyPr>
          <a:lstStyle/>
          <a:p>
            <a:r>
              <a:rPr lang="en-GB" sz="2400" b="1">
                <a:solidFill>
                  <a:srgbClr val="548FBC"/>
                </a:solidFill>
              </a:rPr>
              <a:t>Weaverham High School</a:t>
            </a: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64" r:id="rId3"/>
    <p:sldLayoutId id="2147483865" r:id="rId4"/>
    <p:sldLayoutId id="2147483863" r:id="rId5"/>
    <p:sldLayoutId id="2147483870" r:id="rId6"/>
    <p:sldLayoutId id="2147483843" r:id="rId7"/>
    <p:sldLayoutId id="2147483852" r:id="rId8"/>
    <p:sldLayoutId id="2147483848" r:id="rId9"/>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1391900" cy="1016000"/>
          </a:xfrm>
          <a:prstGeom prst="rect">
            <a:avLst/>
          </a:prstGeom>
          <a:solidFill>
            <a:srgbClr val="AAC8D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3218" y="133237"/>
            <a:ext cx="11071249" cy="78116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660400" y="1149237"/>
            <a:ext cx="10299700" cy="463231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524500"/>
            <a:ext cx="12196646" cy="1333500"/>
          </a:xfrm>
          <a:prstGeom prst="rect">
            <a:avLst/>
          </a:prstGeom>
        </p:spPr>
      </p:pic>
      <p:sp>
        <p:nvSpPr>
          <p:cNvPr id="9" name="TextBox 8"/>
          <p:cNvSpPr txBox="1"/>
          <p:nvPr userDrawn="1"/>
        </p:nvSpPr>
        <p:spPr>
          <a:xfrm>
            <a:off x="0" y="6289286"/>
            <a:ext cx="3434402" cy="461665"/>
          </a:xfrm>
          <a:prstGeom prst="rect">
            <a:avLst/>
          </a:prstGeom>
          <a:noFill/>
        </p:spPr>
        <p:txBody>
          <a:bodyPr wrap="none" rtlCol="0">
            <a:spAutoFit/>
          </a:bodyPr>
          <a:lstStyle/>
          <a:p>
            <a:r>
              <a:rPr lang="en-GB" sz="2400" b="1">
                <a:solidFill>
                  <a:srgbClr val="548FBC"/>
                </a:solidFill>
              </a:rPr>
              <a:t>Weaverham High School</a:t>
            </a:r>
          </a:p>
        </p:txBody>
      </p:sp>
    </p:spTree>
    <p:extLst>
      <p:ext uri="{BB962C8B-B14F-4D97-AF65-F5344CB8AC3E}">
        <p14:creationId xmlns:p14="http://schemas.microsoft.com/office/powerpoint/2010/main" val="232127766"/>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66" r:id="rId3"/>
    <p:sldLayoutId id="2147483867" r:id="rId4"/>
    <p:sldLayoutId id="2147483868" r:id="rId5"/>
    <p:sldLayoutId id="2147483869" r:id="rId6"/>
    <p:sldLayoutId id="2147483856" r:id="rId7"/>
    <p:sldLayoutId id="2147483861" r:id="rId8"/>
    <p:sldLayoutId id="2147483862" r:id="rId9"/>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3.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4.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5.pn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a:solidFill>
                  <a:srgbClr val="002060"/>
                </a:solidFill>
              </a:rPr>
              <a:t>MUSIC</a:t>
            </a:r>
            <a:endParaRPr lang="en-US" dirty="0">
              <a:solidFill>
                <a:srgbClr val="002060"/>
              </a:solidFill>
            </a:endParaRPr>
          </a:p>
        </p:txBody>
      </p:sp>
      <p:sp>
        <p:nvSpPr>
          <p:cNvPr id="3" name="Subtitle 2"/>
          <p:cNvSpPr>
            <a:spLocks noGrp="1"/>
          </p:cNvSpPr>
          <p:nvPr>
            <p:ph type="subTitle" idx="1"/>
          </p:nvPr>
        </p:nvSpPr>
        <p:spPr/>
        <p:txBody>
          <a:bodyPr/>
          <a:lstStyle/>
          <a:p>
            <a:pPr algn="ctr"/>
            <a:r>
              <a:rPr lang="en-US" dirty="0">
                <a:solidFill>
                  <a:srgbClr val="002060"/>
                </a:solidFill>
              </a:rPr>
              <a:t>Year 9 Options</a:t>
            </a:r>
          </a:p>
        </p:txBody>
      </p:sp>
      <p:pic>
        <p:nvPicPr>
          <p:cNvPr id="4" name="Picture 3"/>
          <p:cNvPicPr>
            <a:picLocks noChangeAspect="1"/>
          </p:cNvPicPr>
          <p:nvPr/>
        </p:nvPicPr>
        <p:blipFill>
          <a:blip r:embed="rId4"/>
          <a:stretch>
            <a:fillRect/>
          </a:stretch>
        </p:blipFill>
        <p:spPr>
          <a:xfrm>
            <a:off x="0" y="555756"/>
            <a:ext cx="9157855" cy="2184869"/>
          </a:xfrm>
          <a:prstGeom prst="rect">
            <a:avLst/>
          </a:prstGeom>
        </p:spPr>
      </p:pic>
      <p:pic>
        <p:nvPicPr>
          <p:cNvPr id="9" name="Video 8">
            <a:hlinkClick r:id="" action="ppaction://media"/>
            <a:extLst>
              <a:ext uri="{FF2B5EF4-FFF2-40B4-BE49-F238E27FC236}">
                <a16:creationId xmlns:a16="http://schemas.microsoft.com/office/drawing/2014/main" id="{9614EC98-FAEB-4926-9CD2-2B189B54354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729261387"/>
      </p:ext>
    </p:extLst>
  </p:cSld>
  <p:clrMapOvr>
    <a:masterClrMapping/>
  </p:clrMapOvr>
  <mc:AlternateContent xmlns:mc="http://schemas.openxmlformats.org/markup-compatibility/2006" xmlns:p14="http://schemas.microsoft.com/office/powerpoint/2010/main">
    <mc:Choice Requires="p14">
      <p:transition spd="slow" p14:dur="2000" advTm="4596"/>
    </mc:Choice>
    <mc:Fallback xmlns="">
      <p:transition spd="slow" advTm="4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DA22205-7287-408A-92B9-632AAB3BF2CD}"/>
              </a:ext>
            </a:extLst>
          </p:cNvPr>
          <p:cNvSpPr>
            <a:spLocks noGrp="1"/>
          </p:cNvSpPr>
          <p:nvPr>
            <p:ph type="title"/>
          </p:nvPr>
        </p:nvSpPr>
        <p:spPr>
          <a:xfrm>
            <a:off x="252919" y="1123837"/>
            <a:ext cx="2947482" cy="4601183"/>
          </a:xfrm>
        </p:spPr>
        <p:txBody>
          <a:bodyPr/>
          <a:lstStyle/>
          <a:p>
            <a:pPr algn="ctr"/>
            <a:r>
              <a:rPr lang="en-US" dirty="0"/>
              <a:t>Why Music?</a:t>
            </a:r>
          </a:p>
        </p:txBody>
      </p:sp>
      <p:sp>
        <p:nvSpPr>
          <p:cNvPr id="2" name="Content Placeholder 1">
            <a:extLst>
              <a:ext uri="{FF2B5EF4-FFF2-40B4-BE49-F238E27FC236}">
                <a16:creationId xmlns:a16="http://schemas.microsoft.com/office/drawing/2014/main" id="{34B4BED4-050D-4664-98F0-CE1372534F29}"/>
              </a:ext>
            </a:extLst>
          </p:cNvPr>
          <p:cNvSpPr>
            <a:spLocks noGrp="1"/>
          </p:cNvSpPr>
          <p:nvPr>
            <p:ph idx="1"/>
          </p:nvPr>
        </p:nvSpPr>
        <p:spPr>
          <a:xfrm>
            <a:off x="3912432" y="1843790"/>
            <a:ext cx="7272035" cy="4140958"/>
          </a:xfrm>
        </p:spPr>
        <p:txBody>
          <a:bodyPr/>
          <a:lstStyle/>
          <a:p>
            <a:endParaRPr lang="en-GB" dirty="0"/>
          </a:p>
          <a:p>
            <a:pPr marL="0" indent="0">
              <a:buNone/>
            </a:pPr>
            <a:endParaRPr lang="en-GB" dirty="0"/>
          </a:p>
        </p:txBody>
      </p:sp>
      <p:pic>
        <p:nvPicPr>
          <p:cNvPr id="3" name="Picture 2">
            <a:extLst>
              <a:ext uri="{FF2B5EF4-FFF2-40B4-BE49-F238E27FC236}">
                <a16:creationId xmlns:a16="http://schemas.microsoft.com/office/drawing/2014/main" id="{B4875750-C591-454B-9F83-1CBCDECB6B78}"/>
              </a:ext>
            </a:extLst>
          </p:cNvPr>
          <p:cNvPicPr>
            <a:picLocks noChangeAspect="1"/>
          </p:cNvPicPr>
          <p:nvPr/>
        </p:nvPicPr>
        <p:blipFill>
          <a:blip r:embed="rId4"/>
          <a:stretch>
            <a:fillRect/>
          </a:stretch>
        </p:blipFill>
        <p:spPr>
          <a:xfrm>
            <a:off x="4618849" y="0"/>
            <a:ext cx="4377307" cy="1036410"/>
          </a:xfrm>
          <a:prstGeom prst="rect">
            <a:avLst/>
          </a:prstGeom>
        </p:spPr>
      </p:pic>
      <p:sp>
        <p:nvSpPr>
          <p:cNvPr id="4" name="Rectangle 3">
            <a:extLst>
              <a:ext uri="{FF2B5EF4-FFF2-40B4-BE49-F238E27FC236}">
                <a16:creationId xmlns:a16="http://schemas.microsoft.com/office/drawing/2014/main" id="{1D208886-4C87-4125-82A2-D7735FD6ED27}"/>
              </a:ext>
            </a:extLst>
          </p:cNvPr>
          <p:cNvSpPr/>
          <p:nvPr/>
        </p:nvSpPr>
        <p:spPr>
          <a:xfrm>
            <a:off x="4227225" y="2551837"/>
            <a:ext cx="6115987" cy="3046988"/>
          </a:xfrm>
          <a:prstGeom prst="rect">
            <a:avLst/>
          </a:prstGeom>
        </p:spPr>
        <p:txBody>
          <a:bodyPr wrap="square">
            <a:spAutoFit/>
          </a:bodyPr>
          <a:lstStyle/>
          <a:p>
            <a:pPr marL="457200" indent="-457200">
              <a:buFont typeface="Arial" panose="020B0604020202020204" pitchFamily="34" charset="0"/>
              <a:buChar char="•"/>
            </a:pPr>
            <a:r>
              <a:rPr lang="en-GB" sz="2400" dirty="0"/>
              <a:t>Do you enjoy playing / singing music?</a:t>
            </a:r>
          </a:p>
          <a:p>
            <a:pPr marL="457200" indent="-457200">
              <a:buFont typeface="Arial" panose="020B0604020202020204" pitchFamily="34" charset="0"/>
              <a:buChar char="•"/>
            </a:pPr>
            <a:r>
              <a:rPr lang="en-GB" sz="2400" dirty="0"/>
              <a:t>Do you like learning about different styles of music?</a:t>
            </a:r>
          </a:p>
          <a:p>
            <a:pPr marL="457200" indent="-457200">
              <a:buFont typeface="Arial" panose="020B0604020202020204" pitchFamily="34" charset="0"/>
              <a:buChar char="•"/>
            </a:pPr>
            <a:r>
              <a:rPr lang="en-GB" sz="2400" dirty="0"/>
              <a:t>Are you making good progress with your music in year 9 (in and out of the classroom)?</a:t>
            </a:r>
          </a:p>
          <a:p>
            <a:pPr algn="ctr"/>
            <a:r>
              <a:rPr lang="en-GB" sz="2400" b="1" dirty="0"/>
              <a:t>If you answered YES to these questions then Music GCSE is for you….</a:t>
            </a:r>
          </a:p>
        </p:txBody>
      </p:sp>
      <p:pic>
        <p:nvPicPr>
          <p:cNvPr id="8" name="Video 7">
            <a:hlinkClick r:id="" action="ppaction://media"/>
            <a:extLst>
              <a:ext uri="{FF2B5EF4-FFF2-40B4-BE49-F238E27FC236}">
                <a16:creationId xmlns:a16="http://schemas.microsoft.com/office/drawing/2014/main" id="{7F0093A8-5BE4-4FBB-B807-F8F43FD8E45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2684245756"/>
      </p:ext>
    </p:extLst>
  </p:cSld>
  <p:clrMapOvr>
    <a:masterClrMapping/>
  </p:clrMapOvr>
  <mc:AlternateContent xmlns:mc="http://schemas.openxmlformats.org/markup-compatibility/2006" xmlns:p14="http://schemas.microsoft.com/office/powerpoint/2010/main">
    <mc:Choice Requires="p14">
      <p:transition spd="slow" p14:dur="2000" advTm="10900"/>
    </mc:Choice>
    <mc:Fallback xmlns="">
      <p:transition spd="slow" advTm="10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347E-41EC-4D22-BB66-7561A0A715D5}"/>
              </a:ext>
            </a:extLst>
          </p:cNvPr>
          <p:cNvSpPr>
            <a:spLocks noGrp="1"/>
          </p:cNvSpPr>
          <p:nvPr>
            <p:ph type="title"/>
          </p:nvPr>
        </p:nvSpPr>
        <p:spPr/>
        <p:txBody>
          <a:bodyPr/>
          <a:lstStyle/>
          <a:p>
            <a:r>
              <a:rPr lang="en-GB" dirty="0"/>
              <a:t>Why Music?</a:t>
            </a:r>
          </a:p>
        </p:txBody>
      </p:sp>
      <p:sp>
        <p:nvSpPr>
          <p:cNvPr id="3" name="Content Placeholder 2">
            <a:extLst>
              <a:ext uri="{FF2B5EF4-FFF2-40B4-BE49-F238E27FC236}">
                <a16:creationId xmlns:a16="http://schemas.microsoft.com/office/drawing/2014/main" id="{BE98301D-C7E9-4EC2-A2C3-C909E9DE1A8A}"/>
              </a:ext>
            </a:extLst>
          </p:cNvPr>
          <p:cNvSpPr>
            <a:spLocks noGrp="1"/>
          </p:cNvSpPr>
          <p:nvPr>
            <p:ph idx="1"/>
          </p:nvPr>
        </p:nvSpPr>
        <p:spPr/>
        <p:txBody>
          <a:bodyPr/>
          <a:lstStyle/>
          <a:p>
            <a:pPr marL="457200" indent="-457200">
              <a:buFont typeface="Arial" panose="020B0604020202020204" pitchFamily="34" charset="0"/>
              <a:buChar char="•"/>
            </a:pPr>
            <a:r>
              <a:rPr lang="en-GB" dirty="0"/>
              <a:t>Music is one of the few subjects left that still has a 60% practical element to it</a:t>
            </a:r>
          </a:p>
          <a:p>
            <a:pPr marL="457200" indent="-457200">
              <a:buFont typeface="Arial" panose="020B0604020202020204" pitchFamily="34" charset="0"/>
              <a:buChar char="•"/>
            </a:pPr>
            <a:endParaRPr lang="en-GB" dirty="0"/>
          </a:p>
          <a:p>
            <a:pPr marL="457200" indent="-457200">
              <a:buFont typeface="Arial" panose="020B0604020202020204" pitchFamily="34" charset="0"/>
              <a:buChar char="•"/>
            </a:pPr>
            <a:r>
              <a:rPr lang="en-GB" dirty="0"/>
              <a:t>Studying a creative subject such as music stimulates the brain and improves verbal memory and literacy skills along with Mental Health</a:t>
            </a:r>
          </a:p>
          <a:p>
            <a:endParaRPr lang="en-GB" dirty="0"/>
          </a:p>
        </p:txBody>
      </p:sp>
      <p:pic>
        <p:nvPicPr>
          <p:cNvPr id="4" name="Picture 3">
            <a:extLst>
              <a:ext uri="{FF2B5EF4-FFF2-40B4-BE49-F238E27FC236}">
                <a16:creationId xmlns:a16="http://schemas.microsoft.com/office/drawing/2014/main" id="{1FA9980F-4644-4259-A778-F57573109D12}"/>
              </a:ext>
            </a:extLst>
          </p:cNvPr>
          <p:cNvPicPr>
            <a:picLocks noChangeAspect="1"/>
          </p:cNvPicPr>
          <p:nvPr/>
        </p:nvPicPr>
        <p:blipFill>
          <a:blip r:embed="rId4"/>
          <a:stretch>
            <a:fillRect/>
          </a:stretch>
        </p:blipFill>
        <p:spPr>
          <a:xfrm>
            <a:off x="4753760" y="605632"/>
            <a:ext cx="4377307" cy="1036410"/>
          </a:xfrm>
          <a:prstGeom prst="rect">
            <a:avLst/>
          </a:prstGeom>
        </p:spPr>
      </p:pic>
      <p:pic>
        <p:nvPicPr>
          <p:cNvPr id="8" name="Video 7">
            <a:hlinkClick r:id="" action="ppaction://media"/>
            <a:extLst>
              <a:ext uri="{FF2B5EF4-FFF2-40B4-BE49-F238E27FC236}">
                <a16:creationId xmlns:a16="http://schemas.microsoft.com/office/drawing/2014/main" id="{025A24E1-A1F3-4770-851F-22F3B97C1B5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2905809645"/>
      </p:ext>
    </p:extLst>
  </p:cSld>
  <p:clrMapOvr>
    <a:masterClrMapping/>
  </p:clrMapOvr>
  <mc:AlternateContent xmlns:mc="http://schemas.openxmlformats.org/markup-compatibility/2006" xmlns:p14="http://schemas.microsoft.com/office/powerpoint/2010/main">
    <mc:Choice Requires="p14">
      <p:transition spd="slow" p14:dur="2000" advTm="16645"/>
    </mc:Choice>
    <mc:Fallback xmlns="">
      <p:transition spd="slow" advTm="16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Examination details</a:t>
            </a:r>
          </a:p>
        </p:txBody>
      </p:sp>
      <p:sp>
        <p:nvSpPr>
          <p:cNvPr id="3" name="Content Placeholder 2"/>
          <p:cNvSpPr>
            <a:spLocks noGrp="1"/>
          </p:cNvSpPr>
          <p:nvPr>
            <p:ph idx="1"/>
          </p:nvPr>
        </p:nvSpPr>
        <p:spPr>
          <a:xfrm>
            <a:off x="3869267" y="864108"/>
            <a:ext cx="8069813" cy="5120640"/>
          </a:xfrm>
        </p:spPr>
        <p:txBody>
          <a:bodyPr>
            <a:normAutofit fontScale="77500" lnSpcReduction="20000"/>
          </a:bodyPr>
          <a:lstStyle/>
          <a:p>
            <a:pPr marL="171450" lvl="0" indent="-171450" defTabSz="685800">
              <a:spcBef>
                <a:spcPts val="750"/>
              </a:spcBef>
              <a:buClrTx/>
              <a:buFont typeface="Arial" panose="020B0604020202020204" pitchFamily="34" charset="0"/>
              <a:buChar char="•"/>
              <a:defRPr/>
            </a:pPr>
            <a:endParaRPr lang="en-GB" altLang="en-US" sz="3200" dirty="0">
              <a:latin typeface="Calibri" panose="020F0502020204030204"/>
            </a:endParaRPr>
          </a:p>
          <a:p>
            <a:pPr marL="171450" indent="-171450" defTabSz="685800">
              <a:spcBef>
                <a:spcPts val="750"/>
              </a:spcBef>
              <a:buClrTx/>
              <a:buFont typeface="Arial" panose="020B0604020202020204" pitchFamily="34" charset="0"/>
              <a:buChar char="•"/>
              <a:defRPr/>
            </a:pPr>
            <a:endParaRPr lang="en-GB" altLang="en-US" sz="3200" dirty="0">
              <a:latin typeface="Calibri" panose="020F0502020204030204"/>
              <a:cs typeface="Calibri"/>
            </a:endParaRPr>
          </a:p>
          <a:p>
            <a:pPr defTabSz="685800">
              <a:spcBef>
                <a:spcPts val="750"/>
              </a:spcBef>
              <a:buClrTx/>
              <a:buFont typeface="Arial" pitchFamily="18" charset="2"/>
              <a:buChar char="•"/>
              <a:defRPr/>
            </a:pPr>
            <a:endParaRPr lang="en-GB" altLang="en-US" sz="3200" dirty="0">
              <a:latin typeface="Calibri" panose="020F0502020204030204"/>
              <a:cs typeface="Calibri"/>
            </a:endParaRPr>
          </a:p>
          <a:p>
            <a:pPr marL="0" lvl="0" indent="0" defTabSz="685800">
              <a:spcBef>
                <a:spcPts val="750"/>
              </a:spcBef>
              <a:buClrTx/>
              <a:buNone/>
              <a:defRPr/>
            </a:pPr>
            <a:endParaRPr lang="en-GB" altLang="en-US" sz="3200" dirty="0">
              <a:solidFill>
                <a:prstClr val="black"/>
              </a:solidFill>
              <a:latin typeface="Calibri" panose="020F0502020204030204"/>
            </a:endParaRPr>
          </a:p>
          <a:p>
            <a:pPr marL="0" indent="0">
              <a:buNone/>
            </a:pPr>
            <a:r>
              <a:rPr lang="en-GB" sz="3200" dirty="0"/>
              <a:t>We follow the AQA syllabus and over the 2 years you will:</a:t>
            </a:r>
          </a:p>
          <a:p>
            <a:endParaRPr lang="en-GB" sz="3200" dirty="0"/>
          </a:p>
          <a:p>
            <a:pPr marL="457200" indent="-457200">
              <a:buFont typeface="Arial" panose="020B0604020202020204" pitchFamily="34" charset="0"/>
              <a:buChar char="•"/>
            </a:pPr>
            <a:r>
              <a:rPr lang="en-GB" sz="3200" b="1" dirty="0"/>
              <a:t>Perform 2 pieces </a:t>
            </a:r>
            <a:r>
              <a:rPr lang="en-GB" sz="3200" dirty="0"/>
              <a:t>(1 Solo &amp; 1 Ensemble) </a:t>
            </a:r>
            <a:r>
              <a:rPr lang="en-GB" sz="3200" b="1" dirty="0"/>
              <a:t>(30%)</a:t>
            </a:r>
          </a:p>
          <a:p>
            <a:pPr marL="0" indent="0"/>
            <a:endParaRPr lang="en-GB" sz="3200" dirty="0"/>
          </a:p>
          <a:p>
            <a:pPr marL="457200" indent="-457200">
              <a:buFont typeface="Arial" panose="020B0604020202020204" pitchFamily="34" charset="0"/>
              <a:buChar char="•"/>
            </a:pPr>
            <a:r>
              <a:rPr lang="en-GB" sz="3200" b="1" dirty="0"/>
              <a:t>Create 2 compositions, using “</a:t>
            </a:r>
            <a:r>
              <a:rPr lang="en-GB" sz="3200" b="1" dirty="0" err="1"/>
              <a:t>musescore</a:t>
            </a:r>
            <a:r>
              <a:rPr lang="en-GB" sz="3200" b="1" dirty="0"/>
              <a:t>” on </a:t>
            </a:r>
          </a:p>
          <a:p>
            <a:pPr marL="0" indent="0">
              <a:buNone/>
            </a:pPr>
            <a:r>
              <a:rPr lang="en-GB" sz="3200" b="1" dirty="0"/>
              <a:t>computers (30%)</a:t>
            </a:r>
            <a:endParaRPr lang="en-GB" sz="3200" dirty="0"/>
          </a:p>
          <a:p>
            <a:pPr marL="457200" indent="-457200">
              <a:buFont typeface="Arial" panose="020B0604020202020204" pitchFamily="34" charset="0"/>
              <a:buChar char="•"/>
            </a:pPr>
            <a:endParaRPr lang="en-GB" sz="3200" b="1" dirty="0"/>
          </a:p>
          <a:p>
            <a:pPr marL="457200" indent="-457200">
              <a:buFont typeface="Arial" panose="020B0604020202020204" pitchFamily="34" charset="0"/>
              <a:buChar char="•"/>
            </a:pPr>
            <a:r>
              <a:rPr lang="en-GB" sz="3200" b="1" dirty="0"/>
              <a:t>Sit a listening examination (40%)</a:t>
            </a:r>
          </a:p>
          <a:p>
            <a:pPr marL="0" lvl="0" indent="0" defTabSz="685800">
              <a:spcBef>
                <a:spcPts val="750"/>
              </a:spcBef>
              <a:buClrTx/>
              <a:buNone/>
              <a:defRPr/>
            </a:pPr>
            <a:endParaRPr lang="en-GB" altLang="en-US" sz="3200" dirty="0">
              <a:solidFill>
                <a:prstClr val="black"/>
              </a:solidFill>
              <a:latin typeface="Calibri" panose="020F0502020204030204"/>
            </a:endParaRPr>
          </a:p>
          <a:p>
            <a:pPr marL="0" indent="0" defTabSz="685800">
              <a:spcBef>
                <a:spcPts val="750"/>
              </a:spcBef>
              <a:buNone/>
              <a:defRPr/>
            </a:pPr>
            <a:endParaRPr lang="en-GB" altLang="en-US" sz="3200" dirty="0">
              <a:solidFill>
                <a:prstClr val="black"/>
              </a:solidFill>
              <a:latin typeface="Calibri" panose="020F0502020204030204"/>
              <a:cs typeface="Calibri"/>
            </a:endParaRPr>
          </a:p>
          <a:p>
            <a:pPr marL="0" lvl="0" indent="0" defTabSz="685800">
              <a:spcBef>
                <a:spcPts val="750"/>
              </a:spcBef>
              <a:buClrTx/>
              <a:buNone/>
              <a:defRPr/>
            </a:pPr>
            <a:endParaRPr lang="en-GB" altLang="en-US" sz="3200" dirty="0">
              <a:solidFill>
                <a:srgbClr val="FF0000"/>
              </a:solidFill>
              <a:latin typeface="Calibri" panose="020F0502020204030204"/>
              <a:cs typeface="Calibri"/>
            </a:endParaRPr>
          </a:p>
          <a:p>
            <a:endParaRPr lang="en-GB" dirty="0"/>
          </a:p>
        </p:txBody>
      </p:sp>
      <p:pic>
        <p:nvPicPr>
          <p:cNvPr id="4" name="Picture 4" descr="Diagram&#10;&#10;Description automatically generated">
            <a:extLst>
              <a:ext uri="{FF2B5EF4-FFF2-40B4-BE49-F238E27FC236}">
                <a16:creationId xmlns:a16="http://schemas.microsoft.com/office/drawing/2014/main" id="{051455B5-EFE3-47A5-90D3-C67530209BB5}"/>
              </a:ext>
            </a:extLst>
          </p:cNvPr>
          <p:cNvPicPr>
            <a:picLocks noChangeAspect="1"/>
          </p:cNvPicPr>
          <p:nvPr/>
        </p:nvPicPr>
        <p:blipFill>
          <a:blip r:embed="rId4"/>
          <a:stretch>
            <a:fillRect/>
          </a:stretch>
        </p:blipFill>
        <p:spPr>
          <a:xfrm>
            <a:off x="4433673" y="83986"/>
            <a:ext cx="5729657" cy="1039851"/>
          </a:xfrm>
          <a:prstGeom prst="rect">
            <a:avLst/>
          </a:prstGeom>
        </p:spPr>
      </p:pic>
      <p:pic>
        <p:nvPicPr>
          <p:cNvPr id="6" name="Video 5">
            <a:hlinkClick r:id="" action="ppaction://media"/>
            <a:extLst>
              <a:ext uri="{FF2B5EF4-FFF2-40B4-BE49-F238E27FC236}">
                <a16:creationId xmlns:a16="http://schemas.microsoft.com/office/drawing/2014/main" id="{F4958157-1F62-442D-BE57-E90124816A0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3787620562"/>
      </p:ext>
    </p:extLst>
  </p:cSld>
  <p:clrMapOvr>
    <a:masterClrMapping/>
  </p:clrMapOvr>
  <mc:AlternateContent xmlns:mc="http://schemas.openxmlformats.org/markup-compatibility/2006" xmlns:p14="http://schemas.microsoft.com/office/powerpoint/2010/main">
    <mc:Choice Requires="p14">
      <p:transition spd="slow" p14:dur="2000" advTm="28864"/>
    </mc:Choice>
    <mc:Fallback xmlns="">
      <p:transition spd="slow" advTm="28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content:</a:t>
            </a:r>
          </a:p>
        </p:txBody>
      </p:sp>
      <p:sp>
        <p:nvSpPr>
          <p:cNvPr id="3" name="Content Placeholder 2"/>
          <p:cNvSpPr>
            <a:spLocks noGrp="1"/>
          </p:cNvSpPr>
          <p:nvPr>
            <p:ph idx="1"/>
          </p:nvPr>
        </p:nvSpPr>
        <p:spPr>
          <a:xfrm>
            <a:off x="3869267" y="864108"/>
            <a:ext cx="8069813" cy="5120640"/>
          </a:xfrm>
        </p:spPr>
        <p:txBody>
          <a:bodyPr>
            <a:normAutofit fontScale="77500" lnSpcReduction="20000"/>
          </a:bodyPr>
          <a:lstStyle/>
          <a:p>
            <a:pPr marL="171450" lvl="0" indent="-171450" defTabSz="685800">
              <a:spcBef>
                <a:spcPts val="750"/>
              </a:spcBef>
              <a:buClrTx/>
              <a:buFont typeface="Arial" panose="020B0604020202020204" pitchFamily="34" charset="0"/>
              <a:buChar char="•"/>
              <a:defRPr/>
            </a:pPr>
            <a:endParaRPr lang="en-GB" altLang="en-US" sz="3200" dirty="0">
              <a:latin typeface="Calibri" panose="020F0502020204030204"/>
            </a:endParaRPr>
          </a:p>
          <a:p>
            <a:pPr marL="171450" indent="-171450" defTabSz="685800">
              <a:spcBef>
                <a:spcPts val="750"/>
              </a:spcBef>
              <a:buClrTx/>
              <a:buFont typeface="Arial" panose="020B0604020202020204" pitchFamily="34" charset="0"/>
              <a:buChar char="•"/>
              <a:defRPr/>
            </a:pPr>
            <a:endParaRPr lang="en-GB" altLang="en-US" sz="3200" dirty="0">
              <a:latin typeface="Calibri" panose="020F0502020204030204"/>
              <a:cs typeface="Calibri"/>
            </a:endParaRPr>
          </a:p>
          <a:p>
            <a:pPr defTabSz="685800">
              <a:spcBef>
                <a:spcPts val="750"/>
              </a:spcBef>
              <a:buClrTx/>
              <a:buFont typeface="Arial" pitchFamily="18" charset="2"/>
              <a:buChar char="•"/>
              <a:defRPr/>
            </a:pPr>
            <a:endParaRPr lang="en-GB" altLang="en-US" sz="3200" dirty="0">
              <a:latin typeface="Calibri" panose="020F0502020204030204"/>
              <a:cs typeface="Calibri"/>
            </a:endParaRPr>
          </a:p>
          <a:p>
            <a:pPr marL="0" lvl="0" indent="0" defTabSz="685800">
              <a:spcBef>
                <a:spcPts val="750"/>
              </a:spcBef>
              <a:buClrTx/>
              <a:buNone/>
              <a:defRPr/>
            </a:pPr>
            <a:endParaRPr lang="en-GB" altLang="en-US" sz="3200" dirty="0">
              <a:solidFill>
                <a:prstClr val="black"/>
              </a:solidFill>
              <a:latin typeface="Calibri" panose="020F0502020204030204"/>
            </a:endParaRPr>
          </a:p>
          <a:p>
            <a:pPr marL="457200" indent="-457200">
              <a:buFont typeface="Arial" panose="020B0604020202020204" pitchFamily="34" charset="0"/>
              <a:buChar char="•"/>
            </a:pPr>
            <a:r>
              <a:rPr lang="en-GB" sz="3200" dirty="0"/>
              <a:t>This really varies on the course and you can choose your </a:t>
            </a:r>
            <a:r>
              <a:rPr lang="en-GB" sz="3200" b="1" dirty="0">
                <a:solidFill>
                  <a:srgbClr val="FF0066"/>
                </a:solidFill>
              </a:rPr>
              <a:t>own style </a:t>
            </a:r>
            <a:r>
              <a:rPr lang="en-GB" sz="3200" dirty="0"/>
              <a:t>for the coursework element.</a:t>
            </a: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r>
              <a:rPr lang="en-GB" sz="3200" dirty="0"/>
              <a:t>During lessons we will prepare you for the listening exam through:</a:t>
            </a:r>
          </a:p>
          <a:p>
            <a:pPr marL="0" indent="0">
              <a:buNone/>
            </a:pPr>
            <a:r>
              <a:rPr lang="en-GB" sz="3200" b="1" dirty="0">
                <a:solidFill>
                  <a:srgbClr val="FF0066"/>
                </a:solidFill>
              </a:rPr>
              <a:t>  </a:t>
            </a:r>
          </a:p>
          <a:p>
            <a:pPr marL="0" indent="0">
              <a:buNone/>
            </a:pPr>
            <a:r>
              <a:rPr lang="en-GB" sz="3200" b="1" dirty="0">
                <a:solidFill>
                  <a:srgbClr val="FF0066"/>
                </a:solidFill>
              </a:rPr>
              <a:t>Classical Music	   	World Music</a:t>
            </a:r>
          </a:p>
          <a:p>
            <a:pPr marL="0" indent="0"/>
            <a:endParaRPr lang="en-GB" sz="3200" b="1" dirty="0">
              <a:solidFill>
                <a:srgbClr val="FF0066"/>
              </a:solidFill>
            </a:endParaRPr>
          </a:p>
          <a:p>
            <a:pPr marL="0" indent="0">
              <a:buNone/>
            </a:pPr>
            <a:r>
              <a:rPr lang="en-GB" sz="3200" b="1" dirty="0">
                <a:solidFill>
                  <a:srgbClr val="FF0066"/>
                </a:solidFill>
              </a:rPr>
              <a:t>Film &amp; Games Music		Pop Music</a:t>
            </a:r>
          </a:p>
          <a:p>
            <a:pPr marL="0" indent="0" defTabSz="685800">
              <a:spcBef>
                <a:spcPts val="750"/>
              </a:spcBef>
              <a:buNone/>
              <a:defRPr/>
            </a:pPr>
            <a:endParaRPr lang="en-GB" altLang="en-US" sz="3200" dirty="0">
              <a:solidFill>
                <a:prstClr val="black"/>
              </a:solidFill>
              <a:latin typeface="Calibri" panose="020F0502020204030204"/>
              <a:cs typeface="Calibri"/>
            </a:endParaRPr>
          </a:p>
          <a:p>
            <a:pPr marL="0" lvl="0" indent="0" defTabSz="685800">
              <a:spcBef>
                <a:spcPts val="750"/>
              </a:spcBef>
              <a:buClrTx/>
              <a:buNone/>
              <a:defRPr/>
            </a:pPr>
            <a:endParaRPr lang="en-GB" altLang="en-US" sz="3200" dirty="0">
              <a:solidFill>
                <a:srgbClr val="FF0000"/>
              </a:solidFill>
              <a:latin typeface="Calibri" panose="020F0502020204030204"/>
              <a:cs typeface="Calibri"/>
            </a:endParaRPr>
          </a:p>
          <a:p>
            <a:endParaRPr lang="en-GB" dirty="0"/>
          </a:p>
        </p:txBody>
      </p:sp>
      <p:pic>
        <p:nvPicPr>
          <p:cNvPr id="4" name="Picture 4" descr="Diagram&#10;&#10;Description automatically generated">
            <a:extLst>
              <a:ext uri="{FF2B5EF4-FFF2-40B4-BE49-F238E27FC236}">
                <a16:creationId xmlns:a16="http://schemas.microsoft.com/office/drawing/2014/main" id="{051455B5-EFE3-47A5-90D3-C67530209BB5}"/>
              </a:ext>
            </a:extLst>
          </p:cNvPr>
          <p:cNvPicPr>
            <a:picLocks noChangeAspect="1"/>
          </p:cNvPicPr>
          <p:nvPr/>
        </p:nvPicPr>
        <p:blipFill>
          <a:blip r:embed="rId4"/>
          <a:stretch>
            <a:fillRect/>
          </a:stretch>
        </p:blipFill>
        <p:spPr>
          <a:xfrm>
            <a:off x="4433673" y="83986"/>
            <a:ext cx="5729657" cy="1039851"/>
          </a:xfrm>
          <a:prstGeom prst="rect">
            <a:avLst/>
          </a:prstGeom>
        </p:spPr>
      </p:pic>
      <p:pic>
        <p:nvPicPr>
          <p:cNvPr id="6" name="Video 5">
            <a:hlinkClick r:id="" action="ppaction://media"/>
            <a:extLst>
              <a:ext uri="{FF2B5EF4-FFF2-40B4-BE49-F238E27FC236}">
                <a16:creationId xmlns:a16="http://schemas.microsoft.com/office/drawing/2014/main" id="{6FC78218-F049-4DFB-A07D-35B88F3DAAD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508131004"/>
      </p:ext>
    </p:extLst>
  </p:cSld>
  <p:clrMapOvr>
    <a:masterClrMapping/>
  </p:clrMapOvr>
  <mc:AlternateContent xmlns:mc="http://schemas.openxmlformats.org/markup-compatibility/2006" xmlns:p14="http://schemas.microsoft.com/office/powerpoint/2010/main">
    <mc:Choice Requires="p14">
      <p:transition spd="slow" p14:dur="2000" advTm="36975"/>
    </mc:Choice>
    <mc:Fallback xmlns="">
      <p:transition spd="slow" advTm="36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current GCSE pupils think:</a:t>
            </a:r>
          </a:p>
        </p:txBody>
      </p:sp>
      <p:sp>
        <p:nvSpPr>
          <p:cNvPr id="3" name="Content Placeholder 2"/>
          <p:cNvSpPr>
            <a:spLocks noGrp="1"/>
          </p:cNvSpPr>
          <p:nvPr>
            <p:ph idx="1"/>
          </p:nvPr>
        </p:nvSpPr>
        <p:spPr>
          <a:xfrm>
            <a:off x="3869267" y="864108"/>
            <a:ext cx="8069813" cy="5120640"/>
          </a:xfrm>
        </p:spPr>
        <p:txBody>
          <a:bodyPr>
            <a:normAutofit fontScale="77500" lnSpcReduction="20000"/>
          </a:bodyPr>
          <a:lstStyle/>
          <a:p>
            <a:pPr marL="171450" indent="-171450" defTabSz="685800">
              <a:spcBef>
                <a:spcPts val="750"/>
              </a:spcBef>
              <a:buClrTx/>
              <a:buFont typeface="Arial" panose="020B0604020202020204" pitchFamily="34" charset="0"/>
              <a:buChar char="•"/>
              <a:defRPr/>
            </a:pPr>
            <a:endParaRPr lang="en-GB" dirty="0"/>
          </a:p>
          <a:p>
            <a:pPr marL="171450" indent="-171450" defTabSz="685800">
              <a:spcBef>
                <a:spcPts val="750"/>
              </a:spcBef>
              <a:buClrTx/>
              <a:buFont typeface="Arial" panose="020B0604020202020204" pitchFamily="34" charset="0"/>
              <a:buChar char="•"/>
              <a:defRPr/>
            </a:pPr>
            <a:endParaRPr lang="en-GB" dirty="0"/>
          </a:p>
          <a:p>
            <a:pPr marL="171450" indent="-171450" defTabSz="685800">
              <a:spcBef>
                <a:spcPts val="750"/>
              </a:spcBef>
              <a:buClrTx/>
              <a:buFont typeface="Arial" panose="020B0604020202020204" pitchFamily="34" charset="0"/>
              <a:buChar char="•"/>
              <a:defRPr/>
            </a:pPr>
            <a:endParaRPr lang="en-GB" dirty="0"/>
          </a:p>
          <a:p>
            <a:pPr marL="171450" indent="-171450" defTabSz="685800">
              <a:spcBef>
                <a:spcPts val="750"/>
              </a:spcBef>
              <a:buClrTx/>
              <a:buFont typeface="Arial" panose="020B0604020202020204" pitchFamily="34" charset="0"/>
              <a:buChar char="•"/>
              <a:defRPr/>
            </a:pPr>
            <a:endParaRPr lang="en-GB" dirty="0"/>
          </a:p>
          <a:p>
            <a:pPr marL="171450" indent="-171450" defTabSz="685800">
              <a:spcBef>
                <a:spcPts val="750"/>
              </a:spcBef>
              <a:buClrTx/>
              <a:buFont typeface="Arial" panose="020B0604020202020204" pitchFamily="34" charset="0"/>
              <a:buChar char="•"/>
              <a:defRPr/>
            </a:pPr>
            <a:endParaRPr lang="en-GB" dirty="0"/>
          </a:p>
          <a:p>
            <a:pPr marL="171450" indent="-171450" defTabSz="685800">
              <a:spcBef>
                <a:spcPts val="750"/>
              </a:spcBef>
              <a:buClrTx/>
              <a:buFont typeface="Arial" panose="020B0604020202020204" pitchFamily="34" charset="0"/>
              <a:buChar char="•"/>
              <a:defRPr/>
            </a:pPr>
            <a:endParaRPr lang="en-GB" dirty="0"/>
          </a:p>
          <a:p>
            <a:pPr marL="0" indent="0" defTabSz="685800">
              <a:spcBef>
                <a:spcPts val="750"/>
              </a:spcBef>
              <a:buClrTx/>
              <a:buNone/>
              <a:defRPr/>
            </a:pPr>
            <a:endParaRPr lang="en-GB" dirty="0"/>
          </a:p>
          <a:p>
            <a:pPr marL="0" indent="0" defTabSz="685800">
              <a:spcBef>
                <a:spcPts val="750"/>
              </a:spcBef>
              <a:buClrTx/>
              <a:buNone/>
              <a:defRPr/>
            </a:pPr>
            <a:endParaRPr lang="en-GB" dirty="0"/>
          </a:p>
          <a:p>
            <a:pPr marL="171450" indent="-171450" defTabSz="685800">
              <a:spcBef>
                <a:spcPts val="750"/>
              </a:spcBef>
              <a:buClrTx/>
              <a:buFont typeface="Arial" panose="020B0604020202020204" pitchFamily="34" charset="0"/>
              <a:buChar char="•"/>
              <a:defRPr/>
            </a:pPr>
            <a:r>
              <a:rPr lang="en-GB" sz="2400" dirty="0"/>
              <a:t>“It’s really good to have a creative subject when the rest of my timetable is filled with really academic stuff where I have to write all lesson”</a:t>
            </a:r>
          </a:p>
          <a:p>
            <a:pPr marL="0" indent="0" defTabSz="685800">
              <a:spcBef>
                <a:spcPts val="750"/>
              </a:spcBef>
              <a:buClrTx/>
              <a:buNone/>
              <a:defRPr/>
            </a:pPr>
            <a:endParaRPr lang="en-GB" sz="2400" dirty="0"/>
          </a:p>
          <a:p>
            <a:pPr marL="171450" indent="-171450" defTabSz="685800">
              <a:spcBef>
                <a:spcPts val="750"/>
              </a:spcBef>
              <a:buClrTx/>
              <a:buFont typeface="Arial" panose="020B0604020202020204" pitchFamily="34" charset="0"/>
              <a:buChar char="•"/>
              <a:defRPr/>
            </a:pPr>
            <a:r>
              <a:rPr lang="en-GB" sz="2400" dirty="0"/>
              <a:t>“I think it’s really important for college and work in the future that you’re not someone that has spent all their school life studying for tests, you need to be more of an all-rounder</a:t>
            </a:r>
          </a:p>
          <a:p>
            <a:pPr marL="171450" indent="-171450" defTabSz="685800">
              <a:spcBef>
                <a:spcPts val="750"/>
              </a:spcBef>
              <a:buClrTx/>
              <a:buFont typeface="Arial" panose="020B0604020202020204" pitchFamily="34" charset="0"/>
              <a:buChar char="•"/>
              <a:defRPr/>
            </a:pPr>
            <a:endParaRPr lang="en-GB" sz="2400" dirty="0"/>
          </a:p>
          <a:p>
            <a:pPr marL="171450" indent="-171450" defTabSz="685800">
              <a:spcBef>
                <a:spcPts val="750"/>
              </a:spcBef>
              <a:buClrTx/>
              <a:buFont typeface="Arial" panose="020B0604020202020204" pitchFamily="34" charset="0"/>
              <a:buChar char="•"/>
              <a:defRPr/>
            </a:pPr>
            <a:r>
              <a:rPr lang="en-GB" sz="2400" dirty="0"/>
              <a:t>“In my college interviews and applications I have realised how lucky I am to have something like music on my CV rather than just the same subjects that everyone else has studied. It makes me stand out from the crowd in interviews which is great because the courses I want to do are really over-subscribed”</a:t>
            </a:r>
          </a:p>
          <a:p>
            <a:pPr marL="0" indent="0" defTabSz="685800">
              <a:spcBef>
                <a:spcPts val="750"/>
              </a:spcBef>
              <a:buClrTx/>
              <a:buNone/>
              <a:defRPr/>
            </a:pPr>
            <a:endParaRPr lang="en-GB" sz="2400" dirty="0"/>
          </a:p>
          <a:p>
            <a:pPr marL="171450" indent="-171450" defTabSz="685800">
              <a:spcBef>
                <a:spcPts val="750"/>
              </a:spcBef>
              <a:buClrTx/>
              <a:buFont typeface="Arial" panose="020B0604020202020204" pitchFamily="34" charset="0"/>
              <a:buChar char="•"/>
              <a:defRPr/>
            </a:pPr>
            <a:endParaRPr lang="en-GB" dirty="0"/>
          </a:p>
          <a:p>
            <a:pPr marL="171450" lvl="0" indent="-171450" defTabSz="685800">
              <a:spcBef>
                <a:spcPts val="750"/>
              </a:spcBef>
              <a:buClrTx/>
              <a:buFont typeface="Arial" panose="020B0604020202020204" pitchFamily="34" charset="0"/>
              <a:buChar char="•"/>
              <a:defRPr/>
            </a:pPr>
            <a:endParaRPr lang="en-GB" altLang="en-US" sz="2400" dirty="0">
              <a:latin typeface="Calibri" panose="020F0502020204030204"/>
            </a:endParaRPr>
          </a:p>
          <a:p>
            <a:pPr marL="171450" indent="-171450" defTabSz="685800">
              <a:spcBef>
                <a:spcPts val="750"/>
              </a:spcBef>
              <a:buClrTx/>
              <a:buFont typeface="Arial" panose="020B0604020202020204" pitchFamily="34" charset="0"/>
              <a:buChar char="•"/>
              <a:defRPr/>
            </a:pPr>
            <a:endParaRPr lang="en-GB" altLang="en-US" sz="3200" dirty="0">
              <a:latin typeface="Calibri" panose="020F0502020204030204"/>
              <a:cs typeface="Calibri"/>
            </a:endParaRPr>
          </a:p>
          <a:p>
            <a:pPr defTabSz="685800">
              <a:spcBef>
                <a:spcPts val="750"/>
              </a:spcBef>
              <a:buClrTx/>
              <a:buFont typeface="Arial" pitchFamily="18" charset="2"/>
              <a:buChar char="•"/>
              <a:defRPr/>
            </a:pPr>
            <a:endParaRPr lang="en-GB" altLang="en-US" sz="3200" dirty="0">
              <a:latin typeface="Calibri" panose="020F0502020204030204"/>
              <a:cs typeface="Calibri"/>
            </a:endParaRPr>
          </a:p>
          <a:p>
            <a:pPr marL="0" lvl="0" indent="0" defTabSz="685800">
              <a:spcBef>
                <a:spcPts val="750"/>
              </a:spcBef>
              <a:buClrTx/>
              <a:buNone/>
              <a:defRPr/>
            </a:pPr>
            <a:endParaRPr lang="en-GB" altLang="en-US" sz="3200" dirty="0">
              <a:solidFill>
                <a:prstClr val="black"/>
              </a:solidFill>
              <a:latin typeface="Calibri" panose="020F0502020204030204"/>
            </a:endParaRPr>
          </a:p>
          <a:p>
            <a:pPr marL="0" indent="0" defTabSz="685800">
              <a:spcBef>
                <a:spcPts val="750"/>
              </a:spcBef>
              <a:buNone/>
              <a:defRPr/>
            </a:pPr>
            <a:endParaRPr lang="en-GB" altLang="en-US" sz="3200" dirty="0">
              <a:solidFill>
                <a:prstClr val="black"/>
              </a:solidFill>
              <a:latin typeface="Calibri" panose="020F0502020204030204"/>
              <a:cs typeface="Calibri"/>
            </a:endParaRPr>
          </a:p>
          <a:p>
            <a:pPr marL="0" lvl="0" indent="0" defTabSz="685800">
              <a:spcBef>
                <a:spcPts val="750"/>
              </a:spcBef>
              <a:buClrTx/>
              <a:buNone/>
              <a:defRPr/>
            </a:pPr>
            <a:endParaRPr lang="en-GB" altLang="en-US" sz="3200" dirty="0">
              <a:solidFill>
                <a:srgbClr val="FF0000"/>
              </a:solidFill>
              <a:latin typeface="Calibri" panose="020F0502020204030204"/>
              <a:cs typeface="Calibri"/>
            </a:endParaRPr>
          </a:p>
          <a:p>
            <a:endParaRPr lang="en-GB" dirty="0"/>
          </a:p>
        </p:txBody>
      </p:sp>
      <p:pic>
        <p:nvPicPr>
          <p:cNvPr id="4" name="Picture 4" descr="Diagram&#10;&#10;Description automatically generated">
            <a:extLst>
              <a:ext uri="{FF2B5EF4-FFF2-40B4-BE49-F238E27FC236}">
                <a16:creationId xmlns:a16="http://schemas.microsoft.com/office/drawing/2014/main" id="{051455B5-EFE3-47A5-90D3-C67530209BB5}"/>
              </a:ext>
            </a:extLst>
          </p:cNvPr>
          <p:cNvPicPr>
            <a:picLocks noChangeAspect="1"/>
          </p:cNvPicPr>
          <p:nvPr/>
        </p:nvPicPr>
        <p:blipFill>
          <a:blip r:embed="rId4"/>
          <a:stretch>
            <a:fillRect/>
          </a:stretch>
        </p:blipFill>
        <p:spPr>
          <a:xfrm>
            <a:off x="4433673" y="83986"/>
            <a:ext cx="5729657" cy="1039851"/>
          </a:xfrm>
          <a:prstGeom prst="rect">
            <a:avLst/>
          </a:prstGeom>
        </p:spPr>
      </p:pic>
      <p:pic>
        <p:nvPicPr>
          <p:cNvPr id="8" name="Video 7">
            <a:hlinkClick r:id="" action="ppaction://media"/>
            <a:extLst>
              <a:ext uri="{FF2B5EF4-FFF2-40B4-BE49-F238E27FC236}">
                <a16:creationId xmlns:a16="http://schemas.microsoft.com/office/drawing/2014/main" id="{F4582805-3D98-42B5-B64E-851F7C661D3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3763582053"/>
      </p:ext>
    </p:extLst>
  </p:cSld>
  <p:clrMapOvr>
    <a:masterClrMapping/>
  </p:clrMapOvr>
  <mc:AlternateContent xmlns:mc="http://schemas.openxmlformats.org/markup-compatibility/2006" xmlns:p14="http://schemas.microsoft.com/office/powerpoint/2010/main">
    <mc:Choice Requires="p14">
      <p:transition spd="slow" p14:dur="2000" advTm="27046"/>
    </mc:Choice>
    <mc:Fallback xmlns="">
      <p:transition spd="slow" advTm="27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Common misconception</a:t>
            </a:r>
          </a:p>
        </p:txBody>
      </p:sp>
      <p:sp>
        <p:nvSpPr>
          <p:cNvPr id="3" name="Content Placeholder 2"/>
          <p:cNvSpPr>
            <a:spLocks noGrp="1"/>
          </p:cNvSpPr>
          <p:nvPr>
            <p:ph idx="1"/>
          </p:nvPr>
        </p:nvSpPr>
        <p:spPr>
          <a:xfrm>
            <a:off x="3447739" y="1123836"/>
            <a:ext cx="8491342" cy="4860911"/>
          </a:xfrm>
        </p:spPr>
        <p:txBody>
          <a:bodyPr>
            <a:normAutofit fontScale="77500" lnSpcReduction="20000"/>
          </a:bodyPr>
          <a:lstStyle/>
          <a:p>
            <a:pPr marL="171450" lvl="0" indent="-171450" defTabSz="685800">
              <a:spcBef>
                <a:spcPts val="750"/>
              </a:spcBef>
              <a:buClrTx/>
              <a:buFont typeface="Arial" panose="020B0604020202020204" pitchFamily="34" charset="0"/>
              <a:buChar char="•"/>
              <a:defRPr/>
            </a:pPr>
            <a:endParaRPr lang="en-GB" altLang="en-US" sz="3200" dirty="0">
              <a:latin typeface="Calibri" panose="020F0502020204030204"/>
            </a:endParaRPr>
          </a:p>
          <a:p>
            <a:pPr marL="457200" indent="-457200">
              <a:buFont typeface="Arial" panose="020B0604020202020204" pitchFamily="34" charset="0"/>
              <a:buChar char="•"/>
            </a:pPr>
            <a:r>
              <a:rPr lang="en-GB" sz="4000" dirty="0">
                <a:solidFill>
                  <a:srgbClr val="00B050"/>
                </a:solidFill>
              </a:rPr>
              <a:t>“</a:t>
            </a:r>
            <a:r>
              <a:rPr lang="en-GB" sz="3600" dirty="0">
                <a:solidFill>
                  <a:srgbClr val="00B050"/>
                </a:solidFill>
              </a:rPr>
              <a:t>There’s no point in me taking music as a GCSE as I know I don’t want to be a musician when I’m older”…</a:t>
            </a:r>
          </a:p>
          <a:p>
            <a:pPr lvl="0" algn="ctr"/>
            <a:r>
              <a:rPr lang="en-GB" sz="3200" b="1" u="sng" dirty="0"/>
              <a:t>Do you think that in your future, you might have to do the following:</a:t>
            </a:r>
            <a:endParaRPr lang="en-GB" dirty="0"/>
          </a:p>
          <a:p>
            <a:pPr lvl="0"/>
            <a:r>
              <a:rPr lang="en-GB" sz="3200" dirty="0"/>
              <a:t>Present an idea confidently to a group of people?</a:t>
            </a:r>
          </a:p>
          <a:p>
            <a:pPr lvl="0"/>
            <a:r>
              <a:rPr lang="en-GB" sz="3200" dirty="0"/>
              <a:t>Organise a group to prepare a piece of work ready for a strict deadline?</a:t>
            </a:r>
          </a:p>
          <a:p>
            <a:pPr lvl="0"/>
            <a:r>
              <a:rPr lang="en-GB" sz="3200" dirty="0"/>
              <a:t>Create something new and different that stands out from others’ work?</a:t>
            </a:r>
          </a:p>
          <a:p>
            <a:pPr lvl="0"/>
            <a:r>
              <a:rPr lang="en-GB" sz="3200" dirty="0"/>
              <a:t>Think on your feet when something goes wrong during a presentation?</a:t>
            </a:r>
          </a:p>
          <a:p>
            <a:pPr lvl="0"/>
            <a:r>
              <a:rPr lang="en-GB" sz="3200" dirty="0"/>
              <a:t>MUSIC GCSE could help with all the above</a:t>
            </a:r>
          </a:p>
          <a:p>
            <a:endParaRPr lang="en-GB" dirty="0"/>
          </a:p>
        </p:txBody>
      </p:sp>
      <p:pic>
        <p:nvPicPr>
          <p:cNvPr id="4" name="Picture 4" descr="Diagram&#10;&#10;Description automatically generated">
            <a:extLst>
              <a:ext uri="{FF2B5EF4-FFF2-40B4-BE49-F238E27FC236}">
                <a16:creationId xmlns:a16="http://schemas.microsoft.com/office/drawing/2014/main" id="{051455B5-EFE3-47A5-90D3-C67530209BB5}"/>
              </a:ext>
            </a:extLst>
          </p:cNvPr>
          <p:cNvPicPr>
            <a:picLocks noChangeAspect="1"/>
          </p:cNvPicPr>
          <p:nvPr/>
        </p:nvPicPr>
        <p:blipFill>
          <a:blip r:embed="rId4"/>
          <a:stretch>
            <a:fillRect/>
          </a:stretch>
        </p:blipFill>
        <p:spPr>
          <a:xfrm>
            <a:off x="4733477" y="83986"/>
            <a:ext cx="4377368" cy="1039851"/>
          </a:xfrm>
          <a:prstGeom prst="rect">
            <a:avLst/>
          </a:prstGeom>
        </p:spPr>
      </p:pic>
      <p:pic>
        <p:nvPicPr>
          <p:cNvPr id="6" name="Video 5">
            <a:hlinkClick r:id="" action="ppaction://media"/>
            <a:extLst>
              <a:ext uri="{FF2B5EF4-FFF2-40B4-BE49-F238E27FC236}">
                <a16:creationId xmlns:a16="http://schemas.microsoft.com/office/drawing/2014/main" id="{87985A42-8308-4759-A539-2A3B6C078E5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860160318"/>
      </p:ext>
    </p:extLst>
  </p:cSld>
  <p:clrMapOvr>
    <a:masterClrMapping/>
  </p:clrMapOvr>
  <mc:AlternateContent xmlns:mc="http://schemas.openxmlformats.org/markup-compatibility/2006" xmlns:p14="http://schemas.microsoft.com/office/powerpoint/2010/main">
    <mc:Choice Requires="p14">
      <p:transition spd="slow" p14:dur="2000" advTm="22104"/>
    </mc:Choice>
    <mc:Fallback xmlns="">
      <p:transition spd="slow" advTm="22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Side headings WHS">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AA6828B-FF82-4831-AF25-1CA78FD504D6}" vid="{47D7DEA6-FCA9-4098-8568-E599FEA796D7}"/>
    </a:ext>
  </a:extLst>
</a:theme>
</file>

<file path=ppt/theme/theme2.xml><?xml version="1.0" encoding="utf-8"?>
<a:theme xmlns:a="http://schemas.openxmlformats.org/drawingml/2006/main" name="Top headings WHS">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AA6828B-FF82-4831-AF25-1CA78FD504D6}" vid="{DDEFC75E-A9F3-4436-91D9-03FF4F35EC73}"/>
    </a:ext>
  </a:extLst>
</a:theme>
</file>

<file path=docProps/app.xml><?xml version="1.0" encoding="utf-8"?>
<Properties xmlns="http://schemas.openxmlformats.org/officeDocument/2006/extended-properties" xmlns:vt="http://schemas.openxmlformats.org/officeDocument/2006/docPropsVTypes">
  <Template>WHS presentation template (1)</Template>
  <TotalTime>70</TotalTime>
  <Words>427</Words>
  <Application>Microsoft Office PowerPoint</Application>
  <PresentationFormat>Widescreen</PresentationFormat>
  <Paragraphs>69</Paragraphs>
  <Slides>7</Slides>
  <Notes>0</Notes>
  <HiddenSlides>0</HiddenSlides>
  <MMClips>7</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Arial</vt:lpstr>
      <vt:lpstr>Calibri</vt:lpstr>
      <vt:lpstr>Corbel</vt:lpstr>
      <vt:lpstr>Wingdings 2</vt:lpstr>
      <vt:lpstr>Side headings WHS</vt:lpstr>
      <vt:lpstr>Top headings WHS</vt:lpstr>
      <vt:lpstr>MUSIC</vt:lpstr>
      <vt:lpstr>Why Music?</vt:lpstr>
      <vt:lpstr>Why Music?</vt:lpstr>
      <vt:lpstr>Examination details</vt:lpstr>
      <vt:lpstr>Course content:</vt:lpstr>
      <vt:lpstr>What current GCSE pupils think:</vt:lpstr>
      <vt:lpstr>Common misconception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Clare Morgan</dc:creator>
  <cp:lastModifiedBy>st-Brookes</cp:lastModifiedBy>
  <cp:revision>9</cp:revision>
  <cp:lastPrinted>2022-02-02T12:20:48Z</cp:lastPrinted>
  <dcterms:created xsi:type="dcterms:W3CDTF">2019-09-06T09:16:15Z</dcterms:created>
  <dcterms:modified xsi:type="dcterms:W3CDTF">2023-01-17T14:21:39Z</dcterms:modified>
</cp:coreProperties>
</file>