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58" r:id="rId4"/>
    <p:sldId id="270" r:id="rId5"/>
    <p:sldId id="269" r:id="rId6"/>
    <p:sldId id="268" r:id="rId7"/>
    <p:sldId id="263" r:id="rId8"/>
    <p:sldId id="267" r:id="rId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3:42.09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3,'3'3,"1"0,0 0,1-1,-1 1,0-1,1 0,-1 0,1-1,0 1,0-1,-1 0,1 0,0-1,0 1,8-1,10-1,1-2,24-4,-5 1,526-7,-346 16,770-3,-958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3:45.5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1,'5142'0,"-4875"19,-4 1,-175-16,100 18,-166-19,56 4,125-4,-142-4,-26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3:55.7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1,'157'0,"162"22,-151-7,248-12,-203-6,-134 3,-17-2,0 3,111 16,10 7,-2 0,-107-14,1-4,141-6,-91-3,-92 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4:02.5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1 196,'6'0,"0"-1,0 0,0-1,0 0,0 0,8-4,14-4,382-94,-209 74,0 9,244 5,3319 17,-1323 1,3274-2,-5667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4:06.3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0 198,'8'-1,"0"0,0-1,-1 0,1-1,-1 1,1-1,-1-1,0 1,10-8,25-11,1 7,0 1,1 2,53-8,140-9,449 16,-426 16,762-3,-948-3,77-14,62-3,852 18,-514 5,-478-5,-41 0,0 1,0 2,0 1,0 2,40 9,-59-10,1 0,0-1,0 0,0-1,-1-1,1 0,0-1,0 0,25-7,-7 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4:10.9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0 162,'25'-2,"0"0,29-7,24-2,284-46,-63 7,188 20,3 33,-136 1,970-5,-1298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4:13.88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1 195,'24'-9,"1"0,0 2,0 0,1 2,0 1,43-2,-35 3,1367-60,-1043 55,3149-25,-2670 14,-136 1,2344 15,-1570 5,-1411 1,77 13,33 2,94 1,24 1,-224-19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4:16.30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80,'6'-1,"0"1,0-2,0 1,0 0,0-1,6-3,24-6,49 1,88 0,26-2,699-13,-604 28,438-3,-700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4:17.8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1,'1621'0,"-1588"0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4:27.72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1,'4469'0,"-4437"0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4:30.4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0,'6429'0,"-6397"0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4T16:54:31.7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43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63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747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639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14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848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089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317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267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795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69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5980F-B21C-460C-BD49-55FCB6DC8839}" type="datetimeFigureOut">
              <a:rPr lang="en-GB" smtClean="0"/>
              <a:t>29/01/2025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BB770-EFFA-4C83-93D1-49FBC99C4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34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customXml" Target="../ink/ink5.xml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60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2" Type="http://schemas.openxmlformats.org/officeDocument/2006/relationships/audio" Target="../media/media3.m4a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1.png"/><Relationship Id="rId1" Type="http://schemas.microsoft.com/office/2007/relationships/media" Target="../media/media3.m4a"/><Relationship Id="rId6" Type="http://schemas.openxmlformats.org/officeDocument/2006/relationships/image" Target="../media/image30.png"/><Relationship Id="rId11" Type="http://schemas.openxmlformats.org/officeDocument/2006/relationships/customXml" Target="../ink/ink4.xml"/><Relationship Id="rId24" Type="http://schemas.openxmlformats.org/officeDocument/2006/relationships/image" Target="../media/image12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14.png"/><Relationship Id="rId10" Type="http://schemas.openxmlformats.org/officeDocument/2006/relationships/image" Target="../media/image50.png"/><Relationship Id="rId19" Type="http://schemas.openxmlformats.org/officeDocument/2006/relationships/customXml" Target="../ink/ink8.xml"/><Relationship Id="rId4" Type="http://schemas.openxmlformats.org/officeDocument/2006/relationships/image" Target="../media/image6.png"/><Relationship Id="rId9" Type="http://schemas.openxmlformats.org/officeDocument/2006/relationships/customXml" Target="../ink/ink3.xml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customXml" Target="../ink/ink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2166731" y="2286000"/>
            <a:ext cx="8265246" cy="1143000"/>
          </a:xfrm>
        </p:spPr>
        <p:txBody>
          <a:bodyPr>
            <a:noAutofit/>
          </a:bodyPr>
          <a:lstStyle/>
          <a:p>
            <a:r>
              <a:rPr lang="en-GB" altLang="en-US" sz="6600" dirty="0"/>
              <a:t>Hospitality &amp; Catering</a:t>
            </a:r>
          </a:p>
        </p:txBody>
      </p:sp>
    </p:spTree>
    <p:extLst>
      <p:ext uri="{BB962C8B-B14F-4D97-AF65-F5344CB8AC3E}">
        <p14:creationId xmlns:p14="http://schemas.microsoft.com/office/powerpoint/2010/main" val="119181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0"/>
    </mc:Choice>
    <mc:Fallback xmlns="">
      <p:transition spd="slow" advTm="251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2302" y="197346"/>
            <a:ext cx="3657812" cy="41549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2400" b="1" i="1" dirty="0"/>
              <a:t>Hospitality is the third largest private sector employer in the UK</a:t>
            </a:r>
          </a:p>
          <a:p>
            <a:endParaRPr lang="en-GB" sz="2400" b="1" i="1" dirty="0"/>
          </a:p>
          <a:p>
            <a:r>
              <a:rPr lang="en-GB" sz="2400" b="1" i="1" dirty="0"/>
              <a:t>Hospitality and catering is a dynamic, vibrant and innovative sector, delivering vital jobs, growth and investment in the heart of our local communities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9A909D-7575-AD59-F1DE-5056569F6804}"/>
              </a:ext>
            </a:extLst>
          </p:cNvPr>
          <p:cNvSpPr txBox="1"/>
          <p:nvPr/>
        </p:nvSpPr>
        <p:spPr>
          <a:xfrm>
            <a:off x="4572000" y="197346"/>
            <a:ext cx="7232072" cy="646330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600" b="1" i="1" dirty="0"/>
              <a:t>WJEC Level 1 / 2 Vocational Award in Hospitably and Catering</a:t>
            </a:r>
            <a:endParaRPr lang="en-GB" sz="2600" dirty="0"/>
          </a:p>
          <a:p>
            <a:endParaRPr lang="en-GB" sz="26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800" dirty="0"/>
              <a:t>Unit 1: The hospitality and catering industry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sz="2800" dirty="0"/>
          </a:p>
          <a:p>
            <a:r>
              <a:rPr lang="en-GB" sz="2800" dirty="0"/>
              <a:t>	Written exam – 1 hour 20 minutes, 40% of 	the qualification</a:t>
            </a:r>
          </a:p>
          <a:p>
            <a:endParaRPr lang="en-GB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800" dirty="0"/>
              <a:t>Unit 2: Hospitality and catering in action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sz="2800" dirty="0"/>
          </a:p>
          <a:p>
            <a:pPr lvl="1"/>
            <a:r>
              <a:rPr lang="en-GB" sz="2800" dirty="0"/>
              <a:t>	Assignment brief will be provided with a 	scenario and several tasks to complete. 	Controlled assessment over 12 hours, 	60% of qualification.  Pupils will analyse, 	plan, prepare and evaluate	</a:t>
            </a:r>
            <a:endParaRPr lang="en-GB" sz="2600" dirty="0"/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7742A6A-5B96-D1EE-912C-6B289DF0F0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81822" y="731157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F2B650-A42E-46AE-B8CA-DA02B1E7C6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302" y="4614572"/>
            <a:ext cx="3371272" cy="224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2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05"/>
    </mc:Choice>
    <mc:Fallback xmlns="">
      <p:transition spd="slow" advTm="35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087" y="52572"/>
            <a:ext cx="9382539" cy="1143000"/>
          </a:xfrm>
        </p:spPr>
        <p:txBody>
          <a:bodyPr>
            <a:normAutofit/>
          </a:bodyPr>
          <a:lstStyle/>
          <a:p>
            <a:pPr algn="ctr"/>
            <a:r>
              <a:rPr lang="en-GB" sz="3200" b="1" u="sng" dirty="0">
                <a:latin typeface="+mn-lt"/>
                <a:cs typeface="Arial" panose="020B0604020202020204" pitchFamily="34" charset="0"/>
              </a:rPr>
              <a:t>Hospitality and Catering Award – Unit 1 Exam </a:t>
            </a:r>
            <a:br>
              <a:rPr lang="en-GB" sz="3200" dirty="0"/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854" y="1007049"/>
            <a:ext cx="8326089" cy="5437294"/>
          </a:xfrm>
          <a:ln>
            <a:solidFill>
              <a:schemeClr val="accent1"/>
            </a:solidFill>
          </a:ln>
        </p:spPr>
        <p:txBody>
          <a:bodyPr numCol="1"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2400" dirty="0">
                <a:cs typeface="Arial" panose="020B0604020202020204" pitchFamily="34" charset="0"/>
              </a:rPr>
              <a:t>In this qualification you will learn about :</a:t>
            </a:r>
          </a:p>
          <a:p>
            <a:pPr>
              <a:lnSpc>
                <a:spcPct val="120000"/>
              </a:lnSpc>
              <a:buFont typeface="Calibri" panose="020F0502020204030204" pitchFamily="34" charset="0"/>
              <a:buChar char="⁻"/>
            </a:pPr>
            <a:r>
              <a:rPr lang="en-GB" sz="2400" dirty="0"/>
              <a:t>The different hospitality and catering providers. For example, restaurants, cafes, takeaways, hotels, fast food outlets</a:t>
            </a:r>
          </a:p>
          <a:p>
            <a:pPr>
              <a:lnSpc>
                <a:spcPct val="120000"/>
              </a:lnSpc>
              <a:buFont typeface="Calibri" panose="020F0502020204030204" pitchFamily="34" charset="0"/>
              <a:buChar char="⁻"/>
            </a:pPr>
            <a:r>
              <a:rPr lang="en-GB" sz="2400" dirty="0"/>
              <a:t>Working in the hospitality and catering industry, employment roles, types of employment contracts</a:t>
            </a:r>
          </a:p>
          <a:p>
            <a:pPr>
              <a:lnSpc>
                <a:spcPct val="120000"/>
              </a:lnSpc>
              <a:buFont typeface="Calibri" panose="020F0502020204030204" pitchFamily="34" charset="0"/>
              <a:buChar char="⁻"/>
            </a:pPr>
            <a:r>
              <a:rPr lang="en-GB" sz="2400" dirty="0"/>
              <a:t>How the provision works and the factors affecting the success of the industry, for example environmental factors, technology and media types</a:t>
            </a:r>
          </a:p>
          <a:p>
            <a:pPr>
              <a:lnSpc>
                <a:spcPct val="120000"/>
              </a:lnSpc>
              <a:buFont typeface="Calibri" panose="020F0502020204030204" pitchFamily="34" charset="0"/>
              <a:buChar char="⁻"/>
            </a:pPr>
            <a:r>
              <a:rPr lang="en-GB" sz="2400" dirty="0"/>
              <a:t>Customer needs
Health &amp; safety and food safety in hospitality and catering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D31252C-17F9-5566-A2B7-14A1CD3A85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24669" y="114379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3FB3DD-2315-4A53-AF6B-F6EF4409CF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5876" y="2688318"/>
            <a:ext cx="2835097" cy="19387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3FF9D9-EEF5-4CFB-B8CA-D39837AC32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5876" y="4690382"/>
            <a:ext cx="2857500" cy="1600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FE68B8-4083-4C02-B546-1747CCFE7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4938" y="834611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9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18"/>
    </mc:Choice>
    <mc:Fallback xmlns="">
      <p:transition spd="slow" advTm="277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2D44D3-BC69-52A9-49ED-D901985BB7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538" t="38148" r="16000" b="6235"/>
          <a:stretch/>
        </p:blipFill>
        <p:spPr>
          <a:xfrm>
            <a:off x="415637" y="0"/>
            <a:ext cx="9822873" cy="67563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814DE34-4945-B2FA-D392-6DCF7584A567}"/>
                  </a:ext>
                </a:extLst>
              </p14:cNvPr>
              <p14:cNvContentPartPr/>
              <p14:nvPr/>
            </p14:nvContentPartPr>
            <p14:xfrm>
              <a:off x="8603269" y="2354095"/>
              <a:ext cx="734400" cy="10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814DE34-4945-B2FA-D392-6DCF7584A5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49629" y="2246095"/>
                <a:ext cx="84204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0E5D1F9-7EAE-C441-42CA-EF71CE7490A5}"/>
                  </a:ext>
                </a:extLst>
              </p14:cNvPr>
              <p14:cNvContentPartPr/>
              <p14:nvPr/>
            </p14:nvContentPartPr>
            <p14:xfrm>
              <a:off x="830869" y="2562895"/>
              <a:ext cx="2285280" cy="28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0E5D1F9-7EAE-C441-42CA-EF71CE7490A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7229" y="2455255"/>
                <a:ext cx="239292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D7D5EAF-FE11-B51C-930D-F2D439AE3B3B}"/>
                  </a:ext>
                </a:extLst>
              </p14:cNvPr>
              <p14:cNvContentPartPr/>
              <p14:nvPr/>
            </p14:nvContentPartPr>
            <p14:xfrm>
              <a:off x="6816229" y="2050255"/>
              <a:ext cx="913320" cy="42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D7D5EAF-FE11-B51C-930D-F2D439AE3B3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62229" y="1942615"/>
                <a:ext cx="102096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F6C6EBB-226A-8039-BECB-38051770A582}"/>
                  </a:ext>
                </a:extLst>
              </p14:cNvPr>
              <p14:cNvContentPartPr/>
              <p14:nvPr/>
            </p14:nvContentPartPr>
            <p14:xfrm>
              <a:off x="4031269" y="5000095"/>
              <a:ext cx="4789440" cy="70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F6C6EBB-226A-8039-BECB-38051770A58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77629" y="4892455"/>
                <a:ext cx="4897080" cy="28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64B5B4F-3D2E-A33D-CE2A-9E1748C6A1A4}"/>
                  </a:ext>
                </a:extLst>
              </p14:cNvPr>
              <p14:cNvContentPartPr/>
              <p14:nvPr/>
            </p14:nvContentPartPr>
            <p14:xfrm>
              <a:off x="1218949" y="5262895"/>
              <a:ext cx="1841040" cy="716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64B5B4F-3D2E-A33D-CE2A-9E1748C6A1A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64949" y="5154895"/>
                <a:ext cx="194868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86A9881-2F5C-09BE-CB97-D912C06718F3}"/>
                  </a:ext>
                </a:extLst>
              </p14:cNvPr>
              <p14:cNvContentPartPr/>
              <p14:nvPr/>
            </p14:nvContentPartPr>
            <p14:xfrm>
              <a:off x="2133349" y="5580775"/>
              <a:ext cx="1269000" cy="58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86A9881-2F5C-09BE-CB97-D912C06718F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079349" y="5473135"/>
                <a:ext cx="1376640" cy="27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ED439DD-635D-8127-B45C-5F1A6FF3F796}"/>
                  </a:ext>
                </a:extLst>
              </p14:cNvPr>
              <p14:cNvContentPartPr/>
              <p14:nvPr/>
            </p14:nvContentPartPr>
            <p14:xfrm>
              <a:off x="1246669" y="6025735"/>
              <a:ext cx="4530960" cy="70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ED439DD-635D-8127-B45C-5F1A6FF3F79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93029" y="5918095"/>
                <a:ext cx="4638600" cy="2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72A115D-CCCB-64D8-4E5D-A7690D3FCDE9}"/>
                  </a:ext>
                </a:extLst>
              </p14:cNvPr>
              <p14:cNvContentPartPr/>
              <p14:nvPr/>
            </p14:nvContentPartPr>
            <p14:xfrm>
              <a:off x="1122109" y="6344335"/>
              <a:ext cx="899280" cy="291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72A115D-CCCB-64D8-4E5D-A7690D3FCDE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68109" y="6236335"/>
                <a:ext cx="100692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9419CA4-DF91-3B34-72EF-0D321468A3F0}"/>
                  </a:ext>
                </a:extLst>
              </p14:cNvPr>
              <p14:cNvContentPartPr/>
              <p14:nvPr/>
            </p14:nvContentPartPr>
            <p14:xfrm>
              <a:off x="1191229" y="6636295"/>
              <a:ext cx="59580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9419CA4-DF91-3B34-72EF-0D321468A3F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137229" y="6528655"/>
                <a:ext cx="7034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1F1BDAC-B195-1858-BFF3-B369935944F7}"/>
                  </a:ext>
                </a:extLst>
              </p14:cNvPr>
              <p14:cNvContentPartPr/>
              <p14:nvPr/>
            </p14:nvContentPartPr>
            <p14:xfrm>
              <a:off x="6968509" y="1357429"/>
              <a:ext cx="162072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1F1BDAC-B195-1858-BFF3-B369935944F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914509" y="1249789"/>
                <a:ext cx="17283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9A06497-340B-7AE1-12C7-BDA566F1C0F0}"/>
                  </a:ext>
                </a:extLst>
              </p14:cNvPr>
              <p14:cNvContentPartPr/>
              <p14:nvPr/>
            </p14:nvContentPartPr>
            <p14:xfrm>
              <a:off x="900709" y="1551829"/>
              <a:ext cx="232632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9A06497-340B-7AE1-12C7-BDA566F1C0F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46709" y="1443829"/>
                <a:ext cx="24339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B773651-3E11-78FE-A2FA-C42116157D41}"/>
                  </a:ext>
                </a:extLst>
              </p14:cNvPr>
              <p14:cNvContentPartPr/>
              <p14:nvPr/>
            </p14:nvContentPartPr>
            <p14:xfrm>
              <a:off x="-762131" y="941629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B773651-3E11-78FE-A2FA-C42116157D4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815771" y="833989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CA0C24CF-84A6-89BB-7841-A8151EC22BF2}"/>
              </a:ext>
            </a:extLst>
          </p:cNvPr>
          <p:cNvSpPr txBox="1"/>
          <p:nvPr/>
        </p:nvSpPr>
        <p:spPr>
          <a:xfrm>
            <a:off x="9819861" y="1357429"/>
            <a:ext cx="162072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Unit 2 controlled assessment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C8D0F4F-4807-A61C-0C38-76204C5B81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25421" y="42724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6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81"/>
    </mc:Choice>
    <mc:Fallback xmlns="">
      <p:transition spd="slow" advTm="327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82164FD-6076-42A5-87EC-796C84E4EA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5" t="7408" r="26984" b="41375"/>
          <a:stretch/>
        </p:blipFill>
        <p:spPr>
          <a:xfrm rot="20518335">
            <a:off x="712614" y="917363"/>
            <a:ext cx="3468673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4625FF-E99B-08E0-FBFF-964E4789F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72571"/>
            <a:ext cx="2761344" cy="1325563"/>
          </a:xfrm>
        </p:spPr>
        <p:txBody>
          <a:bodyPr>
            <a:normAutofit/>
          </a:bodyPr>
          <a:lstStyle/>
          <a:p>
            <a:r>
              <a:rPr lang="en-GB" dirty="0"/>
              <a:t>Example dishes…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4EAB9E-7634-440D-8BE7-5496C5A70E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145142"/>
            <a:ext cx="3657600" cy="2743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199861-B348-4C4F-8D7D-E59EFDEB33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4" t="3810" r="18096" b="30581"/>
          <a:stretch/>
        </p:blipFill>
        <p:spPr>
          <a:xfrm>
            <a:off x="4742754" y="145142"/>
            <a:ext cx="3690046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388E8D-8F62-4BF8-8E50-A2F145F748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8" t="9524" r="18571" b="42116"/>
          <a:stretch/>
        </p:blipFill>
        <p:spPr>
          <a:xfrm rot="1220173">
            <a:off x="8424040" y="3060132"/>
            <a:ext cx="3914608" cy="20657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936654-845C-4811-98D2-E7F060E34A0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6" r="15238" b="27408"/>
          <a:stretch/>
        </p:blipFill>
        <p:spPr>
          <a:xfrm>
            <a:off x="822291" y="3666839"/>
            <a:ext cx="3431000" cy="2743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C5B3947-C1E1-4252-AF8E-BD63C5C1705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0" t="5324" r="8095" b="28465"/>
          <a:stretch/>
        </p:blipFill>
        <p:spPr>
          <a:xfrm>
            <a:off x="3595472" y="2423723"/>
            <a:ext cx="5065485" cy="30242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50CA69-EC58-4DA8-9A84-5A0DE2F1EE2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1" t="7833" r="15172" b="25501"/>
          <a:stretch/>
        </p:blipFill>
        <p:spPr>
          <a:xfrm>
            <a:off x="6901576" y="4575293"/>
            <a:ext cx="3439886" cy="237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0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06"/>
    </mc:Choice>
    <mc:Fallback xmlns="">
      <p:transition spd="slow" advTm="2660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AABD-D3D9-4B7A-94AA-ACEAA6877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506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i="1" dirty="0"/>
              <a:t>WJEC Level 1 / 2 Vocational Award in Hospitably and Catering – grading of the course compared to GCSE grades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C940643-B9C0-4518-A3A2-F339B71C35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435279"/>
              </p:ext>
            </p:extLst>
          </p:nvPr>
        </p:nvGraphicFramePr>
        <p:xfrm>
          <a:off x="2413065" y="2835275"/>
          <a:ext cx="7886352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37169">
                  <a:extLst>
                    <a:ext uri="{9D8B030D-6E8A-4147-A177-3AD203B41FA5}">
                      <a16:colId xmlns:a16="http://schemas.microsoft.com/office/drawing/2014/main" val="1935117097"/>
                    </a:ext>
                  </a:extLst>
                </a:gridCol>
                <a:gridCol w="5249183">
                  <a:extLst>
                    <a:ext uri="{9D8B030D-6E8A-4147-A177-3AD203B41FA5}">
                      <a16:colId xmlns:a16="http://schemas.microsoft.com/office/drawing/2014/main" val="1694254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H&amp;C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GCSE equivalent grade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4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L2D*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9 /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257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L2D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7 /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5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L2M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5 /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43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L2P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71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L1D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62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L1M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2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L1P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639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44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45"/>
    </mc:Choice>
    <mc:Fallback xmlns="">
      <p:transition spd="slow" advTm="1534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27" y="381789"/>
            <a:ext cx="5183188" cy="823912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en-GB" sz="3600" dirty="0"/>
              <a:t>Transferable Skills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788" y="1479840"/>
            <a:ext cx="3390612" cy="4158960"/>
          </a:xfrm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You will develop a range of skills which are attractive to employees, colleges and universities including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6817EB-0396-711C-E4FE-62B30F412AA6}"/>
              </a:ext>
            </a:extLst>
          </p:cNvPr>
          <p:cNvSpPr txBox="1"/>
          <p:nvPr/>
        </p:nvSpPr>
        <p:spPr>
          <a:xfrm>
            <a:off x="4443557" y="1548891"/>
            <a:ext cx="7176655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Calibri" panose="020F0502020204030204" pitchFamily="34" charset="0"/>
              <a:buChar char="⁻"/>
            </a:pPr>
            <a:r>
              <a:rPr lang="en-GB" sz="3600" dirty="0"/>
              <a:t>Communication </a:t>
            </a:r>
          </a:p>
          <a:p>
            <a:pPr marL="571500" indent="-571500">
              <a:buFont typeface="Calibri" panose="020F0502020204030204" pitchFamily="34" charset="0"/>
              <a:buChar char="⁻"/>
            </a:pPr>
            <a:r>
              <a:rPr lang="en-GB" sz="3600" dirty="0"/>
              <a:t>Confidence</a:t>
            </a:r>
          </a:p>
          <a:p>
            <a:pPr marL="571500" indent="-571500">
              <a:buFont typeface="Calibri" panose="020F0502020204030204" pitchFamily="34" charset="0"/>
              <a:buChar char="⁻"/>
            </a:pPr>
            <a:r>
              <a:rPr lang="en-GB" sz="3600" dirty="0"/>
              <a:t>Learning independently</a:t>
            </a:r>
          </a:p>
          <a:p>
            <a:pPr marL="571500" indent="-571500">
              <a:buFont typeface="Calibri" panose="020F0502020204030204" pitchFamily="34" charset="0"/>
              <a:buChar char="⁻"/>
            </a:pPr>
            <a:r>
              <a:rPr lang="en-GB" sz="3600" dirty="0"/>
              <a:t>Organisation</a:t>
            </a:r>
          </a:p>
          <a:p>
            <a:pPr marL="571500" indent="-571500">
              <a:buFont typeface="Calibri" panose="020F0502020204030204" pitchFamily="34" charset="0"/>
              <a:buChar char="⁻"/>
            </a:pPr>
            <a:r>
              <a:rPr lang="en-GB" sz="3600" dirty="0"/>
              <a:t>Problem solving</a:t>
            </a:r>
          </a:p>
          <a:p>
            <a:pPr marL="571500" indent="-571500">
              <a:buFont typeface="Calibri" panose="020F0502020204030204" pitchFamily="34" charset="0"/>
              <a:buChar char="⁻"/>
            </a:pPr>
            <a:r>
              <a:rPr lang="en-GB" sz="3600" dirty="0"/>
              <a:t>Time management</a:t>
            </a:r>
          </a:p>
          <a:p>
            <a:pPr marL="571500" indent="-571500">
              <a:buFont typeface="Calibri" panose="020F0502020204030204" pitchFamily="34" charset="0"/>
              <a:buChar char="⁻"/>
            </a:pPr>
            <a:r>
              <a:rPr lang="en-GB" sz="3600" dirty="0"/>
              <a:t>research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BA803E2-5773-4ACB-B8AA-BBDCD58FCC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18057" y="381789"/>
            <a:ext cx="5842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71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29"/>
    </mc:Choice>
    <mc:Fallback xmlns="">
      <p:transition spd="slow" advTm="226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8430" y="2335946"/>
            <a:ext cx="5157787" cy="823912"/>
          </a:xfrm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endParaRPr lang="en-GB" dirty="0"/>
          </a:p>
          <a:p>
            <a:r>
              <a:rPr lang="en-GB" sz="3600" dirty="0"/>
              <a:t>Progression routes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8431" y="3359535"/>
            <a:ext cx="5157787" cy="326283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GB" sz="2400" dirty="0"/>
              <a:t> Level 3 Food Technology</a:t>
            </a:r>
          </a:p>
          <a:p>
            <a:r>
              <a:rPr lang="en-GB" sz="2400" dirty="0"/>
              <a:t>Level 2/3 in advanced professional cookery</a:t>
            </a:r>
          </a:p>
          <a:p>
            <a:r>
              <a:rPr lang="en-GB" sz="2400" dirty="0"/>
              <a:t>Level 3 patisserie and confectionary </a:t>
            </a:r>
          </a:p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……….and perhaps onto university to study BA (Hons) Hospitality  Management</a:t>
            </a:r>
          </a:p>
          <a:p>
            <a:endParaRPr lang="en-GB" dirty="0">
              <a:latin typeface="Arial Rounded MT Bold" panose="020F070403050403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7569" y="169689"/>
            <a:ext cx="5183188" cy="823912"/>
          </a:xfrm>
          <a:ln>
            <a:solidFill>
              <a:srgbClr val="00B05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GB" sz="3600" dirty="0"/>
              <a:t>Potential careers…………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07569" y="1141945"/>
            <a:ext cx="5183188" cy="4909001"/>
          </a:xfrm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pPr lvl="1">
              <a:lnSpc>
                <a:spcPct val="80000"/>
              </a:lnSpc>
            </a:pPr>
            <a:endParaRPr lang="en-GB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Chef/cook</a:t>
            </a: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Army/Navy Chef</a:t>
            </a: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Environmental Health Officer</a:t>
            </a: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Food Scientist</a:t>
            </a: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Dietician / Nutritionist</a:t>
            </a: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Food engineer</a:t>
            </a: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Baker</a:t>
            </a: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Food Writer</a:t>
            </a: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Product developer</a:t>
            </a: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Food stylist/photographer</a:t>
            </a: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Food buyer</a:t>
            </a:r>
          </a:p>
          <a:p>
            <a:pPr lvl="1">
              <a:lnSpc>
                <a:spcPct val="8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Food lecturer (university/college)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A1F810D-077B-4502-A404-437362B3A9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11417" y="1050804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9B50E4-40E7-4CB8-AB40-76A1BCA034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058" y="102688"/>
            <a:ext cx="3953000" cy="207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9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279"/>
    </mc:Choice>
    <mc:Fallback xmlns="">
      <p:transition spd="slow" advTm="33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364</Words>
  <Application>Microsoft Office PowerPoint</Application>
  <PresentationFormat>Widescreen</PresentationFormat>
  <Paragraphs>68</Paragraphs>
  <Slides>8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Rounded MT Bold</vt:lpstr>
      <vt:lpstr>Calibri</vt:lpstr>
      <vt:lpstr>Calibri Light</vt:lpstr>
      <vt:lpstr>Wingdings</vt:lpstr>
      <vt:lpstr>Office Theme</vt:lpstr>
      <vt:lpstr>Hospitality &amp; Catering</vt:lpstr>
      <vt:lpstr>PowerPoint Presentation</vt:lpstr>
      <vt:lpstr>Hospitality and Catering Award – Unit 1 Exam  </vt:lpstr>
      <vt:lpstr>PowerPoint Presentation</vt:lpstr>
      <vt:lpstr>Example dishes…</vt:lpstr>
      <vt:lpstr>WJEC Level 1 / 2 Vocational Award in Hospitably and Catering – grading of the course compared to GCSE grades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Hospitality &amp; Catering</dc:title>
  <dc:creator>Sarah Phillips</dc:creator>
  <cp:lastModifiedBy>st-Brookes</cp:lastModifiedBy>
  <cp:revision>24</cp:revision>
  <cp:lastPrinted>2024-01-25T17:05:23Z</cp:lastPrinted>
  <dcterms:created xsi:type="dcterms:W3CDTF">2019-02-04T22:25:25Z</dcterms:created>
  <dcterms:modified xsi:type="dcterms:W3CDTF">2025-01-29T09:50:24Z</dcterms:modified>
</cp:coreProperties>
</file>